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tiff" ContentType="image/tiff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312" r:id="rId3"/>
    <p:sldId id="301" r:id="rId4"/>
    <p:sldId id="292" r:id="rId5"/>
    <p:sldId id="302" r:id="rId6"/>
    <p:sldId id="303" r:id="rId7"/>
    <p:sldId id="306" r:id="rId8"/>
    <p:sldId id="308" r:id="rId9"/>
    <p:sldId id="316" r:id="rId10"/>
    <p:sldId id="276" r:id="rId11"/>
    <p:sldId id="265" r:id="rId12"/>
    <p:sldId id="257" r:id="rId13"/>
    <p:sldId id="321" r:id="rId14"/>
    <p:sldId id="326" r:id="rId15"/>
    <p:sldId id="327" r:id="rId16"/>
    <p:sldId id="317" r:id="rId17"/>
    <p:sldId id="318" r:id="rId18"/>
    <p:sldId id="320" r:id="rId19"/>
    <p:sldId id="319" r:id="rId20"/>
    <p:sldId id="279" r:id="rId21"/>
    <p:sldId id="297" r:id="rId22"/>
    <p:sldId id="299" r:id="rId23"/>
    <p:sldId id="330" r:id="rId24"/>
    <p:sldId id="328" r:id="rId25"/>
    <p:sldId id="329" r:id="rId26"/>
    <p:sldId id="298" r:id="rId27"/>
    <p:sldId id="315" r:id="rId28"/>
    <p:sldId id="310" r:id="rId29"/>
    <p:sldId id="313" r:id="rId30"/>
    <p:sldId id="300" r:id="rId31"/>
    <p:sldId id="314" r:id="rId32"/>
    <p:sldId id="272" r:id="rId33"/>
    <p:sldId id="325" r:id="rId34"/>
    <p:sldId id="269" r:id="rId35"/>
    <p:sldId id="268" r:id="rId36"/>
    <p:sldId id="324" r:id="rId37"/>
    <p:sldId id="28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04" autoAdjust="0"/>
    <p:restoredTop sz="76122" autoAdjust="0"/>
  </p:normalViewPr>
  <p:slideViewPr>
    <p:cSldViewPr snapToGrid="0">
      <p:cViewPr>
        <p:scale>
          <a:sx n="87" d="100"/>
          <a:sy n="87" d="100"/>
        </p:scale>
        <p:origin x="60" y="-1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tif>
</file>

<file path=ppt/media/image11.tiff>
</file>

<file path=ppt/media/image18.png>
</file>

<file path=ppt/media/image19.png>
</file>

<file path=ppt/media/image2.jpeg>
</file>

<file path=ppt/media/image22.png>
</file>

<file path=ppt/media/image23.png>
</file>

<file path=ppt/media/image24.png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DA5D2-0B3C-4799-B633-4F32A722274F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88907E-C72E-4D7B-B8CA-F158589AC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93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Goals for getting out of lab meeting:</a:t>
            </a:r>
          </a:p>
          <a:p>
            <a:endParaRPr lang="en-US" dirty="0" smtClean="0"/>
          </a:p>
          <a:p>
            <a:r>
              <a:rPr lang="en-US" dirty="0" smtClean="0"/>
              <a:t>Feed back for  test</a:t>
            </a:r>
            <a:r>
              <a:rPr lang="en-US" baseline="0" dirty="0" smtClean="0"/>
              <a:t> choices</a:t>
            </a:r>
            <a:endParaRPr lang="en-US" dirty="0" smtClean="0"/>
          </a:p>
          <a:p>
            <a:endParaRPr lang="en-US" baseline="0" dirty="0" smtClean="0"/>
          </a:p>
          <a:p>
            <a:r>
              <a:rPr lang="en-US" baseline="0" dirty="0" smtClean="0"/>
              <a:t>Push to write and distribute a draft of my results outline</a:t>
            </a:r>
          </a:p>
          <a:p>
            <a:endParaRPr lang="en-US" dirty="0" smtClean="0"/>
          </a:p>
          <a:p>
            <a:r>
              <a:rPr lang="en-US" dirty="0" smtClean="0"/>
              <a:t>Practice summarizing</a:t>
            </a:r>
            <a:r>
              <a:rPr lang="en-US" baseline="0" dirty="0" smtClean="0"/>
              <a:t> results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166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to illustrate the Bivalent Data </a:t>
            </a:r>
          </a:p>
          <a:p>
            <a:r>
              <a:rPr lang="en-US" dirty="0" smtClean="0"/>
              <a:t>Almost </a:t>
            </a:r>
            <a:r>
              <a:rPr lang="en-US" dirty="0" smtClean="0"/>
              <a:t>all</a:t>
            </a:r>
            <a:r>
              <a:rPr lang="en-US" baseline="0" dirty="0" smtClean="0"/>
              <a:t> the mice used in the MLH1 data set – have Bivalent observations</a:t>
            </a:r>
          </a:p>
          <a:p>
            <a:endParaRPr lang="en-US" dirty="0" smtClean="0"/>
          </a:p>
          <a:p>
            <a:r>
              <a:rPr lang="en-US" dirty="0" smtClean="0"/>
              <a:t>Automated measures that have</a:t>
            </a:r>
            <a:r>
              <a:rPr lang="en-US" baseline="0" dirty="0" smtClean="0"/>
              <a:t> been curated by a human</a:t>
            </a:r>
          </a:p>
          <a:p>
            <a:r>
              <a:rPr lang="en-US" baseline="0" dirty="0" smtClean="0"/>
              <a:t>Not all images isolate or use every bivalent across cells (average 17) – but the isolation isn’t biased and since there so many observations – we assume the bunches of bivalents from each group are similarly representative of general patterns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738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(motivation)</a:t>
            </a:r>
          </a:p>
          <a:p>
            <a:r>
              <a:rPr lang="en-US" dirty="0" smtClean="0"/>
              <a:t>Given the findings</a:t>
            </a:r>
            <a:r>
              <a:rPr lang="en-US" baseline="0" dirty="0" smtClean="0"/>
              <a:t> with the </a:t>
            </a:r>
            <a:r>
              <a:rPr lang="en-US" baseline="0" dirty="0" err="1" smtClean="0"/>
              <a:t>gwRR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chrm</a:t>
            </a:r>
            <a:r>
              <a:rPr lang="en-US" baseline="0" dirty="0" smtClean="0"/>
              <a:t> proportions -&gt; look at single bivalent pattern</a:t>
            </a:r>
          </a:p>
          <a:p>
            <a:endParaRPr lang="en-US" baseline="0" dirty="0" smtClean="0"/>
          </a:p>
          <a:p>
            <a:r>
              <a:rPr lang="en-US" baseline="0" dirty="0" smtClean="0"/>
              <a:t>(chromatin compaction, interference and known sex specific rec landscape features)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(Brief summary for dataset)</a:t>
            </a:r>
          </a:p>
          <a:p>
            <a:endParaRPr lang="en-US" baseline="0" dirty="0" smtClean="0"/>
          </a:p>
          <a:p>
            <a:r>
              <a:rPr lang="en-US" baseline="0" dirty="0" smtClean="0"/>
              <a:t>(Focus is on 2 main questions)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Animate so that they appear sequentially, then ii) fades</a:t>
            </a:r>
          </a:p>
          <a:p>
            <a:endParaRPr lang="en-US" baseline="0" dirty="0" smtClean="0"/>
          </a:p>
          <a:p>
            <a:r>
              <a:rPr lang="en-US" dirty="0" smtClean="0"/>
              <a:t>Example questions</a:t>
            </a:r>
          </a:p>
          <a:p>
            <a:endParaRPr lang="en-US" dirty="0" smtClean="0"/>
          </a:p>
          <a:p>
            <a:r>
              <a:rPr lang="en-US" dirty="0" smtClean="0"/>
              <a:t>Walk</a:t>
            </a:r>
            <a:r>
              <a:rPr lang="en-US" baseline="0" dirty="0" smtClean="0"/>
              <a:t> through these predictions: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first 2 are well supported by the literature, while the 3</a:t>
            </a:r>
            <a:r>
              <a:rPr lang="en-US" baseline="30000" dirty="0" smtClean="0"/>
              <a:t>rd</a:t>
            </a:r>
            <a:r>
              <a:rPr lang="en-US" baseline="0" dirty="0" smtClean="0"/>
              <a:t> there is only 1 paper I could find with cytological data for interfocal distance for both sexes.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983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(interference a little strange --- but it fits with weaker interference (from linkage maps) AND more uniform rec. landscape in females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Frame</a:t>
            </a:r>
            <a:r>
              <a:rPr lang="en-US" baseline="0" dirty="0" smtClean="0"/>
              <a:t> </a:t>
            </a:r>
            <a:r>
              <a:rPr lang="en-US" baseline="0" dirty="0" smtClean="0"/>
              <a:t>work, use the same equations as for the </a:t>
            </a:r>
            <a:r>
              <a:rPr lang="en-US" baseline="0" dirty="0" smtClean="0"/>
              <a:t>MLH1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Review the general patterns for these predictions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600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baseline="0" dirty="0" smtClean="0"/>
              <a:t> overall narrative I’m trying to weave – more variance in females</a:t>
            </a:r>
          </a:p>
          <a:p>
            <a:r>
              <a:rPr lang="en-US" baseline="0" dirty="0" smtClean="0"/>
              <a:t>-Between cells (MLH1 counts)</a:t>
            </a:r>
          </a:p>
          <a:p>
            <a:r>
              <a:rPr lang="en-US" baseline="0" dirty="0" smtClean="0"/>
              <a:t>- Uniform spacing (the 1CO position is not regulated)  (F1 variance is probably larger (F1nrm))</a:t>
            </a:r>
          </a:p>
          <a:p>
            <a:r>
              <a:rPr lang="en-US" baseline="0" dirty="0" smtClean="0"/>
              <a:t>- IFD spacing / interference strength</a:t>
            </a:r>
          </a:p>
          <a:p>
            <a:endParaRPr lang="en-US" dirty="0" smtClean="0"/>
          </a:p>
          <a:p>
            <a:r>
              <a:rPr lang="en-US" dirty="0" smtClean="0"/>
              <a:t>- Lack of distinction between</a:t>
            </a:r>
            <a:r>
              <a:rPr lang="en-US" baseline="0" dirty="0" smtClean="0"/>
              <a:t> 1CO and 2CO lengths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(longer</a:t>
            </a:r>
            <a:r>
              <a:rPr lang="en-US" baseline="0" dirty="0" smtClean="0"/>
              <a:t> SC lengths (variance in SC length / I’m not sure this makes sense)</a:t>
            </a:r>
            <a:r>
              <a:rPr lang="en-US" dirty="0" smtClean="0"/>
              <a:t>)  </a:t>
            </a:r>
          </a:p>
          <a:p>
            <a:endParaRPr lang="en-US" dirty="0" smtClean="0"/>
          </a:p>
          <a:p>
            <a:r>
              <a:rPr lang="en-US" b="1" dirty="0" err="1" smtClean="0"/>
              <a:t>deBoer</a:t>
            </a:r>
            <a:r>
              <a:rPr lang="en-US" b="1" baseline="0" dirty="0" smtClean="0"/>
              <a:t> Summary:</a:t>
            </a:r>
          </a:p>
          <a:p>
            <a:endParaRPr lang="en-US" baseline="0" dirty="0" smtClean="0"/>
          </a:p>
          <a:p>
            <a:r>
              <a:rPr lang="en-US" dirty="0" smtClean="0"/>
              <a:t>MSH4, in WT and Sycp1 -/-.  (found 2 classes of COs / two types of interference). Used FISH for </a:t>
            </a:r>
            <a:r>
              <a:rPr lang="en-US" dirty="0" err="1" smtClean="0"/>
              <a:t>chrms</a:t>
            </a:r>
            <a:r>
              <a:rPr lang="en-US" dirty="0" smtClean="0"/>
              <a:t> 1,2,18,19; calculated gamma distribution from </a:t>
            </a:r>
            <a:r>
              <a:rPr lang="en-US" dirty="0" err="1" smtClean="0"/>
              <a:t>chrm</a:t>
            </a:r>
            <a:r>
              <a:rPr lang="en-US" dirty="0" smtClean="0"/>
              <a:t> specific intervals</a:t>
            </a:r>
          </a:p>
          <a:p>
            <a:endParaRPr lang="en-US" dirty="0" smtClean="0"/>
          </a:p>
          <a:p>
            <a:r>
              <a:rPr lang="en-US" dirty="0" smtClean="0"/>
              <a:t>Interference much stronger</a:t>
            </a:r>
            <a:r>
              <a:rPr lang="en-US" baseline="0" dirty="0" smtClean="0"/>
              <a:t> for MLH1 in </a:t>
            </a:r>
            <a:r>
              <a:rPr lang="en-US" baseline="0" dirty="0" err="1" smtClean="0"/>
              <a:t>pachytene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Sex differences --- ?</a:t>
            </a:r>
          </a:p>
          <a:p>
            <a:r>
              <a:rPr lang="en-US" baseline="0" dirty="0" smtClean="0"/>
              <a:t>(the density of MLH1 on SC-AE is more dense in males than females)</a:t>
            </a:r>
          </a:p>
          <a:p>
            <a:endParaRPr lang="en-US" baseline="0" dirty="0" smtClean="0"/>
          </a:p>
          <a:p>
            <a:r>
              <a:rPr lang="en-US" dirty="0" smtClean="0"/>
              <a:t>Male – short </a:t>
            </a:r>
            <a:r>
              <a:rPr lang="en-US" dirty="0" err="1" smtClean="0"/>
              <a:t>chrms</a:t>
            </a:r>
            <a:r>
              <a:rPr lang="en-US" dirty="0" smtClean="0"/>
              <a:t> had strong medial placement of MLH1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(Can I access these data?)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22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3099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57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93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Classes of chromosomes (1CO,</a:t>
            </a:r>
            <a:r>
              <a:rPr lang="en-US" baseline="0" dirty="0" smtClean="0"/>
              <a:t> </a:t>
            </a:r>
            <a:r>
              <a:rPr lang="en-US" dirty="0" smtClean="0"/>
              <a:t>2CO) already have expected SC length differences</a:t>
            </a:r>
            <a:r>
              <a:rPr lang="en-US" baseline="0" dirty="0" smtClean="0"/>
              <a:t> (based on their physical MB size.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High.Rec</a:t>
            </a:r>
            <a:r>
              <a:rPr lang="en-US" baseline="0" dirty="0" smtClean="0"/>
              <a:t> strains have more 2CO bivalents – their 1CO pool will have shorter bivalents, and 2CO will be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Low.Rec</a:t>
            </a:r>
            <a:r>
              <a:rPr lang="en-US" baseline="0" dirty="0" smtClean="0"/>
              <a:t> strains have more 1CO bivalents – this pool will include a range of short and long bivalents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If I compare the average sizes of bivalents divided by classes ---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388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WSB has the most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telomeric</a:t>
            </a:r>
            <a:r>
              <a:rPr lang="en-US" baseline="0" dirty="0" smtClean="0"/>
              <a:t> landscape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High rec strains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some reasons the patterns change – maybe the first one included</a:t>
            </a:r>
            <a:r>
              <a:rPr lang="en-US" baseline="0" dirty="0" smtClean="0"/>
              <a:t> more than 1CO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data confounded by </a:t>
            </a:r>
            <a:r>
              <a:rPr lang="en-US" dirty="0" err="1" smtClean="0"/>
              <a:t>chrm</a:t>
            </a:r>
            <a:r>
              <a:rPr lang="en-US" dirty="0" smtClean="0"/>
              <a:t> size effects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7986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Pattern almost reversed</a:t>
            </a:r>
          </a:p>
          <a:p>
            <a:r>
              <a:rPr lang="en-US" dirty="0" smtClean="0"/>
              <a:t>WSB has lowest mean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09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Types</a:t>
            </a:r>
            <a:r>
              <a:rPr lang="en-US" baseline="0" dirty="0" smtClean="0"/>
              <a:t> of evolution of</a:t>
            </a:r>
            <a:r>
              <a:rPr lang="en-US" dirty="0" smtClean="0"/>
              <a:t> recombination</a:t>
            </a:r>
          </a:p>
          <a:p>
            <a:endParaRPr lang="en-US" dirty="0" smtClean="0"/>
          </a:p>
          <a:p>
            <a:r>
              <a:rPr lang="en-US" dirty="0" smtClean="0"/>
              <a:t>--</a:t>
            </a:r>
            <a:r>
              <a:rPr lang="en-US" baseline="0" dirty="0" smtClean="0"/>
              <a:t> indirect effects – genetic diversity (</a:t>
            </a:r>
            <a:r>
              <a:rPr lang="en-US" baseline="0" dirty="0" err="1" smtClean="0"/>
              <a:t>veller</a:t>
            </a:r>
            <a:r>
              <a:rPr lang="en-US" baseline="0" dirty="0" smtClean="0"/>
              <a:t> figure</a:t>
            </a:r>
          </a:p>
          <a:p>
            <a:r>
              <a:rPr lang="en-US" baseline="0" dirty="0" smtClean="0"/>
              <a:t>Genetic variation – novel combinations of alleles,   escaping from Muller’s ratchet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 direct effect -- segregation at MI,  cohesion + CO = chiasmata facilitates tension force needed for proper segregation.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Known sex differences at these levels for recombination</a:t>
            </a:r>
          </a:p>
          <a:p>
            <a:r>
              <a:rPr lang="en-US" baseline="0" dirty="0" smtClean="0"/>
              <a:t>1) Males/sperm produce </a:t>
            </a:r>
            <a:r>
              <a:rPr lang="en-US" baseline="0" dirty="0" err="1" smtClean="0"/>
              <a:t>recombinate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chromsomes</a:t>
            </a:r>
            <a:r>
              <a:rPr lang="en-US" baseline="0" dirty="0" smtClean="0"/>
              <a:t> with more </a:t>
            </a:r>
            <a:r>
              <a:rPr lang="en-US" baseline="0" dirty="0" err="1" smtClean="0"/>
              <a:t>telomeric</a:t>
            </a:r>
            <a:r>
              <a:rPr lang="en-US" baseline="0" dirty="0" smtClean="0"/>
              <a:t> places COs</a:t>
            </a:r>
          </a:p>
          <a:p>
            <a:r>
              <a:rPr lang="en-US" baseline="0" dirty="0" smtClean="0"/>
              <a:t>2) Egg’s have higher segregation errors (</a:t>
            </a:r>
            <a:r>
              <a:rPr lang="en-US" baseline="0" dirty="0" err="1" smtClean="0"/>
              <a:t>esp</a:t>
            </a:r>
            <a:r>
              <a:rPr lang="en-US" baseline="0" dirty="0" smtClean="0"/>
              <a:t> mammals)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7965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guess the mouse averages do indicate that higher rec strains</a:t>
            </a:r>
            <a:r>
              <a:rPr lang="en-US" baseline="0" dirty="0" smtClean="0"/>
              <a:t> have more </a:t>
            </a:r>
            <a:r>
              <a:rPr lang="en-US" baseline="0" dirty="0" err="1" smtClean="0"/>
              <a:t>centromeric</a:t>
            </a:r>
            <a:r>
              <a:rPr lang="en-US" baseline="0" dirty="0" smtClean="0"/>
              <a:t> F1 pos.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Each point is a </a:t>
            </a:r>
            <a:r>
              <a:rPr lang="en-US" baseline="0" dirty="0" smtClean="0"/>
              <a:t>mouse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9352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Female traits have</a:t>
            </a:r>
            <a:r>
              <a:rPr lang="en-US" baseline="0" dirty="0" smtClean="0"/>
              <a:t> more variance</a:t>
            </a:r>
          </a:p>
          <a:p>
            <a:r>
              <a:rPr lang="en-US" baseline="0" dirty="0" smtClean="0"/>
              <a:t>-longer SC but less dense</a:t>
            </a:r>
          </a:p>
          <a:p>
            <a:r>
              <a:rPr lang="en-US" baseline="0" dirty="0" smtClean="0"/>
              <a:t>-weaker interference -&gt; more uniform rec landscape</a:t>
            </a:r>
          </a:p>
          <a:p>
            <a:r>
              <a:rPr lang="en-US" baseline="0" dirty="0" smtClean="0"/>
              <a:t>-number of MLH1 foci per cell – much higher variance (some cells with below min some cells with many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Males (traits might be more tightly regulated)</a:t>
            </a:r>
          </a:p>
          <a:p>
            <a:endParaRPr lang="en-US" baseline="0" dirty="0" smtClean="0"/>
          </a:p>
          <a:p>
            <a:r>
              <a:rPr lang="en-US" baseline="0" dirty="0" smtClean="0"/>
              <a:t>- strong interference -- 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Telomeric</a:t>
            </a:r>
            <a:r>
              <a:rPr lang="en-US" baseline="0" dirty="0" smtClean="0"/>
              <a:t> position of 1CO</a:t>
            </a:r>
          </a:p>
          <a:p>
            <a:r>
              <a:rPr lang="en-US" baseline="0" dirty="0" smtClean="0"/>
              <a:t>- ()</a:t>
            </a:r>
            <a:r>
              <a:rPr lang="en-US" baseline="0" dirty="0" err="1" smtClean="0"/>
              <a:t>str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dirty="0" smtClean="0"/>
              <a:t>Rapid evolution for the total number of</a:t>
            </a:r>
            <a:r>
              <a:rPr lang="en-US" baseline="0" dirty="0" smtClean="0"/>
              <a:t> COs per cell – but the </a:t>
            </a:r>
            <a:r>
              <a:rPr lang="en-US" baseline="0" dirty="0" err="1" smtClean="0"/>
              <a:t>rec.landscapes</a:t>
            </a:r>
            <a:r>
              <a:rPr lang="en-US" baseline="0" dirty="0" smtClean="0"/>
              <a:t> across all the bivalents might be more similar compared to females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527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951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00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6935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Interference / gamma curves are on the top --- don’t think any are female?</a:t>
            </a:r>
          </a:p>
          <a:p>
            <a:endParaRPr lang="en-US" dirty="0" smtClean="0"/>
          </a:p>
          <a:p>
            <a:r>
              <a:rPr lang="en-US" dirty="0" smtClean="0"/>
              <a:t>(Should I try to remake these cumulative foci plots?)  --- smaller</a:t>
            </a:r>
            <a:r>
              <a:rPr lang="en-US" baseline="0" dirty="0" smtClean="0"/>
              <a:t> square </a:t>
            </a:r>
            <a:r>
              <a:rPr lang="en-US" dirty="0" smtClean="0"/>
              <a:t>curve plots are there are all</a:t>
            </a:r>
            <a:r>
              <a:rPr lang="en-US" baseline="0" dirty="0" smtClean="0"/>
              <a:t> </a:t>
            </a:r>
            <a:r>
              <a:rPr lang="en-US" b="1" baseline="0" dirty="0" smtClean="0"/>
              <a:t>distance to cent</a:t>
            </a:r>
            <a:r>
              <a:rPr lang="en-US" b="0" baseline="0" dirty="0" smtClean="0"/>
              <a:t> (do these pool foci from the same </a:t>
            </a:r>
            <a:r>
              <a:rPr lang="en-US" b="0" baseline="0" dirty="0" err="1" smtClean="0"/>
              <a:t>biv</a:t>
            </a:r>
            <a:r>
              <a:rPr lang="en-US" b="0" baseline="0" dirty="0" smtClean="0"/>
              <a:t>?!)</a:t>
            </a:r>
            <a:endParaRPr lang="en-US" b="0" dirty="0" smtClean="0"/>
          </a:p>
          <a:p>
            <a:endParaRPr lang="en-US" dirty="0" smtClean="0"/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Fig. 1.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Analysis of foci along bivalents. (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Shape of gamma distributions for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different  values. The average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interfocus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distance equals 10 for all distributions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shown. As  increases, the very short and very long distances become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sparser, and the distributions become narrower and more symmetrical. (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Examples of histograms of observed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interfocus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distances in spermatocytes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(black bars), the best fit of the observed distances to the gamma distribution  (red curves), the  value for which the best fit was obtained (ˆ ), and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distributions expected if there were no interference (i.e., 1; blue curves).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observed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interfocus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distances were binned for representation only;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best fits to the gamma distribution are based on the exact,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unbinned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distances.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Figs. 5 and 6 show histograms of all data sets.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b="1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</a:t>
            </a:r>
            <a:r>
              <a:rPr lang="en-US" sz="1200" b="1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Distribution of foci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along bivalents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Shown are the cumulative frequencies of foci as a function of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distance to the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centromeric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end of the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 (wild type) or AE (</a:t>
            </a:r>
            <a:r>
              <a:rPr lang="en-US" sz="1200" b="1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Sycp1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/).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distances are expressed as percentage of the length of the SC AE on which the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focus was located. </a:t>
            </a:r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numbers of foci on which the curves are based are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shown in the upper left corners, and the chromosome numbers are shown in</a:t>
            </a:r>
          </a:p>
          <a:p>
            <a:r>
              <a:rPr lang="en-US" sz="12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lower right corners of the graphs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A uniform distribution of foci would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yield a straight line from the lower left to the upper right corner of the graph.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M, male; F, female; 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wild type; , </a:t>
            </a:r>
            <a:r>
              <a:rPr lang="en-US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Sycp1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5272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overall narrative I’m trying to weave – more variance in females</a:t>
            </a:r>
          </a:p>
          <a:p>
            <a:r>
              <a:rPr lang="en-US" baseline="0" dirty="0" smtClean="0"/>
              <a:t>-Between cells (MLH1 counts)</a:t>
            </a:r>
          </a:p>
          <a:p>
            <a:r>
              <a:rPr lang="en-US" baseline="0" dirty="0" smtClean="0"/>
              <a:t>- Uniform spacing (the 1CO position is not regulated)  (F1 variance is probably larger (F1nrm))</a:t>
            </a:r>
          </a:p>
          <a:p>
            <a:r>
              <a:rPr lang="en-US" baseline="0" dirty="0" smtClean="0"/>
              <a:t>- IFD spacing / interference strength</a:t>
            </a:r>
          </a:p>
          <a:p>
            <a:endParaRPr lang="en-US" dirty="0" smtClean="0"/>
          </a:p>
          <a:p>
            <a:r>
              <a:rPr lang="en-US" dirty="0" smtClean="0"/>
              <a:t>- Lack of distinction between</a:t>
            </a:r>
            <a:r>
              <a:rPr lang="en-US" baseline="0" dirty="0" smtClean="0"/>
              <a:t> 1CO and 2CO lengths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(longer</a:t>
            </a:r>
            <a:r>
              <a:rPr lang="en-US" baseline="0" dirty="0" smtClean="0"/>
              <a:t> SC lengths (variance in SC length / I’m not sure this makes sense)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9739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4713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Discussion</a:t>
            </a:r>
            <a:endParaRPr lang="en-US" sz="13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dirty="0" smtClean="0">
                <a:effectLst/>
              </a:rPr>
              <a:t>Table X, Current models and their predictions for the evolution of heterochiasmy</a:t>
            </a:r>
            <a:endParaRPr lang="en-US" dirty="0" smtClean="0">
              <a:effectLst/>
            </a:endParaRPr>
          </a:p>
          <a:p>
            <a:r>
              <a:rPr lang="en-US" sz="1200" dirty="0" smtClean="0">
                <a:effectLst/>
              </a:rPr>
              <a:t>Table X, results from proposed predictions</a:t>
            </a:r>
            <a:endParaRPr lang="en-US" dirty="0" smtClean="0">
              <a:effectLst/>
            </a:endParaRPr>
          </a:p>
          <a:p>
            <a:r>
              <a:rPr lang="en-US" sz="1200" dirty="0" smtClean="0">
                <a:effectLst/>
              </a:rPr>
              <a:t>(Figure X, cartoon of difference in bivalent on spindle for 1CO and 2COs)</a:t>
            </a:r>
            <a:endParaRPr lang="en-US" dirty="0" smtClean="0">
              <a:effectLst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main patterns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Male specific polymorphism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musculus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molossisnus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may not be a species wide optimum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variance in females for meiotic features, resulting in greater variation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Rapid male specific evolution upstream of CO repair stage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SACE predictions and bivalent selection models are not mutually exclusive,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Importance of broad scale patterns for recombination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(centromere effects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-segregation rates) - (high rate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robertsonian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translocation in Dom, and absent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maybe something about centromeres (encourages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transloactions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 suppresses 2CO (rec near centromere) in DOM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(that has changed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REC near centromere suppresses rates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robertsonian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translocation)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dirty="0" smtClean="0">
              <a:effectLst/>
            </a:endParaRPr>
          </a:p>
          <a:p>
            <a:r>
              <a:rPr lang="en-US" sz="1200" b="1" dirty="0" smtClean="0">
                <a:effectLst/>
              </a:rPr>
              <a:t>Discussion</a:t>
            </a:r>
            <a:endParaRPr lang="en-US" dirty="0" smtClean="0">
              <a:effectLst/>
            </a:endParaRPr>
          </a:p>
          <a:p>
            <a:r>
              <a:rPr lang="en-US" sz="1200" dirty="0" smtClean="0">
                <a:effectLst/>
              </a:rPr>
              <a:t>Table X, Current models and their predictions for the evolution of heterochiasmy</a:t>
            </a:r>
            <a:endParaRPr lang="en-US" dirty="0" smtClean="0">
              <a:effectLst/>
            </a:endParaRPr>
          </a:p>
          <a:p>
            <a:r>
              <a:rPr lang="en-US" sz="1200" dirty="0" smtClean="0">
                <a:effectLst/>
              </a:rPr>
              <a:t>Table X, results from proposed predictions</a:t>
            </a:r>
            <a:endParaRPr lang="en-US" dirty="0" smtClean="0">
              <a:effectLst/>
            </a:endParaRPr>
          </a:p>
          <a:p>
            <a:r>
              <a:rPr lang="en-US" sz="1200" dirty="0" smtClean="0">
                <a:effectLst/>
              </a:rPr>
              <a:t>(Figure X, cartoon of difference in bivalent on spindle for 1CO and 2COs)</a:t>
            </a:r>
            <a:endParaRPr lang="en-US" dirty="0" smtClean="0">
              <a:effectLst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Review main patterns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Male specific polymorphism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musculus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molossisnus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may not be a species wide optimum for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variance in females for meiotic features, resulting in greater variation in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gwRR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SACE predictions and bivalent selection models are not mutually exclusive,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Importance of broad scale patterns for recombination</a:t>
            </a:r>
            <a:endParaRPr lang="en-US" sz="11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6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I’m studying</a:t>
            </a:r>
            <a:r>
              <a:rPr lang="en-US" baseline="0" dirty="0" smtClean="0"/>
              <a:t> sex differences in rec evolution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-example of spreads – cytological approach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 House mouse is great model for evolution – natural populations all over the world – and deep history as a resource for genetic /biological research</a:t>
            </a:r>
          </a:p>
          <a:p>
            <a:endParaRPr lang="en-US" baseline="0" dirty="0" smtClean="0"/>
          </a:p>
          <a:p>
            <a:r>
              <a:rPr lang="en-US" baseline="0" dirty="0" smtClean="0"/>
              <a:t>Mammals are easy to dissect across life stages – which is needed to get </a:t>
            </a:r>
            <a:r>
              <a:rPr lang="en-US" baseline="0" dirty="0" err="1" smtClean="0"/>
              <a:t>embroyonic</a:t>
            </a:r>
            <a:r>
              <a:rPr lang="en-US" baseline="0" dirty="0" smtClean="0"/>
              <a:t> ovaries at the right stages of meiosis</a:t>
            </a:r>
          </a:p>
          <a:p>
            <a:r>
              <a:rPr lang="en-US" baseline="0" dirty="0" smtClean="0"/>
              <a:t>MLH1 are COs, mammalian cells are big and protocols for making cell spreads work well.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36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Review all the logic and results for the models of</a:t>
            </a:r>
            <a:r>
              <a:rPr lang="en-US" baseline="0" dirty="0" smtClean="0"/>
              <a:t> the whole data set.MLH1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06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the sex specific results here</a:t>
            </a:r>
          </a:p>
          <a:p>
            <a:endParaRPr lang="en-US" dirty="0" smtClean="0"/>
          </a:p>
          <a:p>
            <a:r>
              <a:rPr lang="en-US" dirty="0" smtClean="0"/>
              <a:t>Ran </a:t>
            </a:r>
            <a:r>
              <a:rPr lang="en-US" dirty="0" err="1" smtClean="0"/>
              <a:t>glms</a:t>
            </a:r>
            <a:endParaRPr lang="en-US" dirty="0" smtClean="0"/>
          </a:p>
          <a:p>
            <a:r>
              <a:rPr lang="en-US" dirty="0" smtClean="0"/>
              <a:t>G,</a:t>
            </a:r>
            <a:r>
              <a:rPr lang="en-US" baseline="0" dirty="0" smtClean="0"/>
              <a:t> MSM have most significant </a:t>
            </a:r>
            <a:r>
              <a:rPr lang="en-US" baseline="0" dirty="0" err="1" smtClean="0"/>
              <a:t>p.vals</a:t>
            </a:r>
            <a:r>
              <a:rPr lang="en-US" baseline="0" dirty="0" smtClean="0"/>
              <a:t> for strain effect</a:t>
            </a:r>
          </a:p>
          <a:p>
            <a:r>
              <a:rPr lang="en-US" baseline="0" dirty="0" smtClean="0"/>
              <a:t>Lew very slight </a:t>
            </a:r>
            <a:r>
              <a:rPr lang="en-US" baseline="0" dirty="0" err="1" smtClean="0"/>
              <a:t>straing</a:t>
            </a:r>
            <a:r>
              <a:rPr lang="en-US" baseline="0" dirty="0" smtClean="0"/>
              <a:t> effect</a:t>
            </a:r>
          </a:p>
          <a:p>
            <a:endParaRPr lang="en-US" baseline="0" dirty="0" smtClean="0"/>
          </a:p>
          <a:p>
            <a:r>
              <a:rPr lang="en-US" baseline="0" dirty="0" smtClean="0"/>
              <a:t>Mean G is 10% higher than the average female mean</a:t>
            </a:r>
          </a:p>
          <a:p>
            <a:r>
              <a:rPr lang="en-US" baseline="0" dirty="0" smtClean="0"/>
              <a:t>MSM is 8% high</a:t>
            </a:r>
          </a:p>
          <a:p>
            <a:r>
              <a:rPr lang="en-US" baseline="0" dirty="0" smtClean="0"/>
              <a:t>(LEW is 3% higher</a:t>
            </a:r>
            <a:r>
              <a:rPr lang="en-US" baseline="0" dirty="0" smtClean="0"/>
              <a:t>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Variance models</a:t>
            </a:r>
            <a:r>
              <a:rPr lang="en-US" baseline="0" dirty="0" smtClean="0"/>
              <a:t> </a:t>
            </a:r>
            <a:r>
              <a:rPr lang="en-US" baseline="0" dirty="0" smtClean="0">
                <a:sym typeface="Wingdings" panose="05000000000000000000" pitchFamily="2" charset="2"/>
              </a:rPr>
              <a:t> females have significantly larger between cell MLH1 count variance </a:t>
            </a:r>
          </a:p>
          <a:p>
            <a:endParaRPr lang="en-US" baseline="0" dirty="0" smtClean="0">
              <a:sym typeface="Wingdings" panose="05000000000000000000" pitchFamily="2" charset="2"/>
            </a:endParaRPr>
          </a:p>
          <a:p>
            <a:r>
              <a:rPr lang="en-US" baseline="0" dirty="0" smtClean="0">
                <a:sym typeface="Wingdings" panose="05000000000000000000" pitchFamily="2" charset="2"/>
              </a:rPr>
              <a:t>G </a:t>
            </a:r>
            <a:r>
              <a:rPr lang="en-US" baseline="0" dirty="0" smtClean="0">
                <a:sym typeface="Wingdings" panose="05000000000000000000" pitchFamily="2" charset="2"/>
              </a:rPr>
              <a:t>mean 28</a:t>
            </a:r>
          </a:p>
          <a:p>
            <a:r>
              <a:rPr lang="en-US" baseline="0" dirty="0" smtClean="0">
                <a:sym typeface="Wingdings" panose="05000000000000000000" pitchFamily="2" charset="2"/>
              </a:rPr>
              <a:t>MSM </a:t>
            </a:r>
            <a:r>
              <a:rPr lang="en-US" baseline="0" dirty="0" smtClean="0">
                <a:sym typeface="Wingdings" panose="05000000000000000000" pitchFamily="2" charset="2"/>
              </a:rPr>
              <a:t>27</a:t>
            </a:r>
          </a:p>
          <a:p>
            <a:endParaRPr lang="en-US" baseline="0" dirty="0" smtClean="0">
              <a:sym typeface="Wingdings" panose="05000000000000000000" pitchFamily="2" charset="2"/>
            </a:endParaRPr>
          </a:p>
          <a:p>
            <a:r>
              <a:rPr lang="en-US" baseline="0" dirty="0" smtClean="0">
                <a:sym typeface="Wingdings" panose="05000000000000000000" pitchFamily="2" charset="2"/>
              </a:rPr>
              <a:t>MOLF 27</a:t>
            </a:r>
          </a:p>
          <a:p>
            <a:endParaRPr lang="en-US" baseline="0" dirty="0" smtClean="0">
              <a:sym typeface="Wingdings" panose="05000000000000000000" pitchFamily="2" charset="2"/>
            </a:endParaRPr>
          </a:p>
          <a:p>
            <a:r>
              <a:rPr lang="en-US" dirty="0" smtClean="0"/>
              <a:t>But I think with the difference number of mice, this is how the</a:t>
            </a:r>
            <a:r>
              <a:rPr lang="en-US" baseline="0" dirty="0" smtClean="0"/>
              <a:t> lm shakes out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3305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Glm’s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PWD, MSM and SKIVE have</a:t>
            </a:r>
            <a:r>
              <a:rPr lang="en-US" baseline="0" dirty="0" smtClean="0"/>
              <a:t> significant strain effects, they are know high rec strains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683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957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-intro</a:t>
            </a:r>
            <a:r>
              <a:rPr lang="en-US" baseline="0" dirty="0" smtClean="0"/>
              <a:t> for chromosome proportions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chisquare</a:t>
            </a:r>
            <a:r>
              <a:rPr lang="en-US" baseline="0" dirty="0" smtClean="0"/>
              <a:t> tests for difference in proportions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-high strains (G and MSM) and (PWD, MSM, SKIVE) – have significantly</a:t>
            </a:r>
            <a:r>
              <a:rPr lang="en-US" baseline="0" dirty="0" smtClean="0"/>
              <a:t> more 2CO bivalents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 err="1" smtClean="0"/>
              <a:t>gwRR</a:t>
            </a:r>
            <a:r>
              <a:rPr lang="en-US" dirty="0" smtClean="0"/>
              <a:t> evolution is facilitated through </a:t>
            </a:r>
            <a:r>
              <a:rPr lang="en-US" dirty="0" err="1" smtClean="0"/>
              <a:t>chrm</a:t>
            </a:r>
            <a:r>
              <a:rPr lang="en-US" dirty="0" smtClean="0"/>
              <a:t> levels)</a:t>
            </a:r>
          </a:p>
          <a:p>
            <a:endParaRPr lang="en-US" dirty="0" smtClean="0"/>
          </a:p>
          <a:p>
            <a:r>
              <a:rPr lang="en-US" dirty="0" smtClean="0"/>
              <a:t>(what about the female findings:  G, MSM, )</a:t>
            </a:r>
          </a:p>
          <a:p>
            <a:endParaRPr lang="en-US" dirty="0" smtClean="0"/>
          </a:p>
          <a:p>
            <a:r>
              <a:rPr lang="en-US" dirty="0" smtClean="0"/>
              <a:t>**MSM 60% &gt; PWD 50% &gt; SKIVE 30% &gt;  20 - 10% remaining (low) strains**</a:t>
            </a:r>
          </a:p>
          <a:p>
            <a:endParaRPr lang="en-US" dirty="0" smtClean="0"/>
          </a:p>
          <a:p>
            <a:endParaRPr lang="en-US" b="1" dirty="0" smtClean="0"/>
          </a:p>
          <a:p>
            <a:r>
              <a:rPr lang="en-US" sz="1200" b="1" dirty="0" smtClean="0"/>
              <a:t>Male pattern</a:t>
            </a:r>
          </a:p>
          <a:p>
            <a:r>
              <a:rPr lang="en-US" sz="1200" b="1" dirty="0" smtClean="0"/>
              <a:t>**MSM 60% &gt; PWD 50% &gt; SKIVE 30% &gt;  20 - 10% remaining (low) strains**</a:t>
            </a:r>
          </a:p>
          <a:p>
            <a:endParaRPr lang="en-US" dirty="0" smtClean="0"/>
          </a:p>
          <a:p>
            <a:endParaRPr lang="en-US" sz="1200" b="0" dirty="0" smtClean="0"/>
          </a:p>
          <a:p>
            <a:endParaRPr lang="en-US" sz="1200" b="0" dirty="0" smtClean="0"/>
          </a:p>
          <a:p>
            <a:r>
              <a:rPr lang="en-US" sz="1200" b="0" dirty="0" smtClean="0"/>
              <a:t>Female </a:t>
            </a:r>
            <a:r>
              <a:rPr lang="en-US" sz="1200" b="0" dirty="0" smtClean="0"/>
              <a:t>pattern</a:t>
            </a:r>
          </a:p>
          <a:p>
            <a:r>
              <a:rPr lang="en-US" sz="1200" b="0" dirty="0" smtClean="0"/>
              <a:t>High female strains, G and LEW,</a:t>
            </a:r>
          </a:p>
          <a:p>
            <a:endParaRPr lang="en-US" sz="1200" b="0" dirty="0" smtClean="0"/>
          </a:p>
          <a:p>
            <a:r>
              <a:rPr lang="en-US" sz="1200" b="0" dirty="0" smtClean="0"/>
              <a:t>High Rec females have more 2CO </a:t>
            </a:r>
            <a:r>
              <a:rPr lang="en-US" sz="1200" b="0" dirty="0" err="1" smtClean="0"/>
              <a:t>chrms</a:t>
            </a:r>
            <a:r>
              <a:rPr lang="en-US" sz="1200" b="0" dirty="0" smtClean="0"/>
              <a:t>, ~33% vs (23% - 27%)</a:t>
            </a:r>
          </a:p>
          <a:p>
            <a:endParaRPr lang="en-US" b="0" dirty="0" smtClean="0"/>
          </a:p>
          <a:p>
            <a:r>
              <a:rPr lang="en-US" sz="1200" b="0" dirty="0" smtClean="0"/>
              <a:t>Male pattern</a:t>
            </a:r>
          </a:p>
          <a:p>
            <a:r>
              <a:rPr lang="en-US" sz="1200" b="0" dirty="0" smtClean="0"/>
              <a:t>**MSM 60% &gt; PWD 50% &gt; SKIVE 30% &gt;  20 - 10% remaining (low) strains**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405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TRANSITION TO SINGLE BIVDATA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88907E-C72E-4D7B-B8CA-F158589AC7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5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41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638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180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2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213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41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999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87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1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64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03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11E091-050C-4DAB-ABC8-34B3B7B173DA}" type="datetimeFigureOut">
              <a:rPr lang="en-US" smtClean="0"/>
              <a:t>2/11/2020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F270F-6603-4229-833E-69F2EF406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096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hda.com/english/wiki/one-way-anova-test-in-r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New results/MS outline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12.2.20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329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Bivalent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92687" y="1825625"/>
            <a:ext cx="4561114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~ 10,400 Automated Single Bivalent Measures</a:t>
            </a:r>
          </a:p>
          <a:p>
            <a:pPr marL="0" indent="0">
              <a:buNone/>
            </a:pPr>
            <a:r>
              <a:rPr lang="en-US" dirty="0" smtClean="0"/>
              <a:t>(</a:t>
            </a:r>
            <a:r>
              <a:rPr lang="en-US" dirty="0" smtClean="0"/>
              <a:t>Curated to make </a:t>
            </a:r>
            <a:r>
              <a:rPr lang="en-US" dirty="0" smtClean="0"/>
              <a:t>sure the algorithm ran correctly)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3 types of metrics</a:t>
            </a:r>
          </a:p>
          <a:p>
            <a:pPr lvl="1"/>
            <a:r>
              <a:rPr lang="en-US" dirty="0"/>
              <a:t>1. Length of individual bivalents (SC signal) </a:t>
            </a:r>
          </a:p>
          <a:p>
            <a:pPr lvl="1"/>
            <a:r>
              <a:rPr lang="en-US" dirty="0"/>
              <a:t>2. Position of single CO on a bivalent</a:t>
            </a:r>
          </a:p>
          <a:p>
            <a:pPr lvl="1"/>
            <a:r>
              <a:rPr lang="en-US" dirty="0"/>
              <a:t>3. Interference </a:t>
            </a:r>
            <a:r>
              <a:rPr lang="en-US" dirty="0" smtClean="0"/>
              <a:t>strength, </a:t>
            </a:r>
            <a:r>
              <a:rPr lang="en-US" dirty="0" err="1" smtClean="0"/>
              <a:t>InterFocal</a:t>
            </a:r>
            <a:r>
              <a:rPr lang="en-US" dirty="0" smtClean="0"/>
              <a:t> Distance (IFD)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1" t="6331" r="8163" b="3470"/>
          <a:stretch/>
        </p:blipFill>
        <p:spPr>
          <a:xfrm>
            <a:off x="369278" y="1825625"/>
            <a:ext cx="5852993" cy="46630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0" t="8242" r="64394" b="10879"/>
          <a:stretch/>
        </p:blipFill>
        <p:spPr>
          <a:xfrm>
            <a:off x="5786637" y="4070217"/>
            <a:ext cx="871268" cy="2418506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6446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Bivalent Sex Specific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4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Q1</a:t>
            </a:r>
            <a:r>
              <a:rPr lang="en-US" dirty="0" smtClean="0"/>
              <a:t>) </a:t>
            </a:r>
            <a:r>
              <a:rPr lang="en-US" dirty="0"/>
              <a:t>What are the main differences between males and </a:t>
            </a:r>
            <a:r>
              <a:rPr lang="en-US" dirty="0" smtClean="0"/>
              <a:t>females?</a:t>
            </a:r>
            <a:endParaRPr lang="en-US" dirty="0" smtClean="0">
              <a:effectLst/>
            </a:endParaRP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Predictions</a:t>
            </a:r>
          </a:p>
          <a:p>
            <a:pPr marL="0" indent="0">
              <a:buNone/>
            </a:pPr>
            <a:r>
              <a:rPr lang="en-US" dirty="0"/>
              <a:t>1.</a:t>
            </a:r>
            <a:r>
              <a:rPr lang="en-US" b="1" i="1" dirty="0"/>
              <a:t> SC length will be sexually dimorphic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2. </a:t>
            </a:r>
            <a:r>
              <a:rPr lang="en-US" b="1" i="1" dirty="0"/>
              <a:t>1CO normalized positions will be sexually dimorphic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3. </a:t>
            </a:r>
            <a:r>
              <a:rPr lang="en-US" b="1" i="1" dirty="0"/>
              <a:t>No </a:t>
            </a:r>
            <a:r>
              <a:rPr lang="en-US" b="1" i="1" dirty="0" smtClean="0"/>
              <a:t>sex difference </a:t>
            </a:r>
            <a:r>
              <a:rPr lang="en-US" b="1" i="1" dirty="0"/>
              <a:t>in physical </a:t>
            </a:r>
            <a:r>
              <a:rPr lang="en-US" b="1" i="1" dirty="0" smtClean="0"/>
              <a:t>distance (</a:t>
            </a:r>
            <a:r>
              <a:rPr lang="en-US" b="1" i="1" dirty="0"/>
              <a:t>SC units, (</a:t>
            </a:r>
            <a:r>
              <a:rPr lang="en-US" b="1" i="1" dirty="0" err="1"/>
              <a:t>IFDraw</a:t>
            </a:r>
            <a:r>
              <a:rPr lang="en-US" b="1" i="1" dirty="0"/>
              <a:t>)</a:t>
            </a:r>
          </a:p>
          <a:p>
            <a:pPr marL="0" indent="0">
              <a:buNone/>
            </a:pPr>
            <a:r>
              <a:rPr lang="en-US" b="1" i="1" dirty="0" smtClean="0"/>
              <a:t>) </a:t>
            </a:r>
            <a:r>
              <a:rPr lang="en-US" b="1" i="1" dirty="0"/>
              <a:t>between foci on the same bivalent</a:t>
            </a:r>
            <a:r>
              <a:rPr lang="en-US" b="1" i="1" dirty="0" smtClean="0"/>
              <a:t>.*</a:t>
            </a:r>
            <a:endParaRPr lang="en-US" b="1" i="1" dirty="0"/>
          </a:p>
          <a:p>
            <a:pPr marL="0" indent="0">
              <a:buNone/>
            </a:pPr>
            <a:r>
              <a:rPr lang="en-US" dirty="0"/>
              <a:t>*only 1 paper with cytological data for IFD of both sexes </a:t>
            </a:r>
            <a:r>
              <a:rPr lang="en-US" dirty="0" smtClean="0"/>
              <a:t>(B6</a:t>
            </a:r>
            <a:r>
              <a:rPr lang="en-US" dirty="0"/>
              <a:t>). No difference found in physical (um) scale.</a:t>
            </a:r>
          </a:p>
          <a:p>
            <a:pPr marL="0" indent="0">
              <a:buNone/>
            </a:pPr>
            <a:r>
              <a:rPr lang="en-US" sz="2200" b="1" dirty="0"/>
              <a:t>de Boer</a:t>
            </a:r>
            <a:r>
              <a:rPr lang="en-US" sz="2200" dirty="0"/>
              <a:t>, E., </a:t>
            </a:r>
            <a:r>
              <a:rPr lang="en-US" sz="2200" dirty="0" err="1"/>
              <a:t>Stam</a:t>
            </a:r>
            <a:r>
              <a:rPr lang="en-US" sz="2200" dirty="0"/>
              <a:t>, P., Dietrich, A. J., </a:t>
            </a:r>
            <a:r>
              <a:rPr lang="en-US" sz="2200" dirty="0" err="1"/>
              <a:t>Pastink</a:t>
            </a:r>
            <a:r>
              <a:rPr lang="en-US" sz="2200" dirty="0"/>
              <a:t>, A., &amp; </a:t>
            </a:r>
            <a:r>
              <a:rPr lang="en-US" sz="2200" dirty="0" err="1"/>
              <a:t>Heyting</a:t>
            </a:r>
            <a:r>
              <a:rPr lang="en-US" sz="2200" dirty="0"/>
              <a:t>, C. </a:t>
            </a:r>
            <a:r>
              <a:rPr lang="en-US" sz="2200" b="1" dirty="0"/>
              <a:t>(2006). </a:t>
            </a:r>
            <a:r>
              <a:rPr lang="en-US" sz="2200" dirty="0"/>
              <a:t>Two levels of interference in mouse meiotic recombination. </a:t>
            </a:r>
            <a:r>
              <a:rPr lang="en-US" sz="2200" i="1" dirty="0"/>
              <a:t>Proceedings of the National Academy of Sciences</a:t>
            </a:r>
            <a:r>
              <a:rPr lang="en-US" sz="2200" dirty="0"/>
              <a:t>, </a:t>
            </a:r>
            <a:r>
              <a:rPr lang="en-US" sz="2200" i="1" dirty="0"/>
              <a:t>103</a:t>
            </a:r>
            <a:r>
              <a:rPr lang="en-US" sz="2200" dirty="0"/>
              <a:t>(25), 9607-9612</a:t>
            </a:r>
            <a:r>
              <a:rPr lang="en-US" sz="2200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373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Bivalent Data </a:t>
            </a:r>
            <a:r>
              <a:rPr lang="en-US" dirty="0"/>
              <a:t>S</a:t>
            </a:r>
            <a:r>
              <a:rPr lang="en-US" dirty="0" smtClean="0"/>
              <a:t>ex Specific Results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4076" y="1872517"/>
            <a:ext cx="11194835" cy="458314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(tests used – the same mixed model)</a:t>
            </a:r>
          </a:p>
          <a:p>
            <a:pPr marL="0" indent="0">
              <a:buNone/>
            </a:pPr>
            <a:r>
              <a:rPr lang="en-US" dirty="0" smtClean="0"/>
              <a:t>Framework ()</a:t>
            </a:r>
          </a:p>
          <a:p>
            <a:pPr marL="0" indent="0">
              <a:buNone/>
            </a:pPr>
            <a:r>
              <a:rPr lang="en-US" dirty="0" smtClean="0"/>
              <a:t>1. </a:t>
            </a:r>
            <a:r>
              <a:rPr lang="en-US" dirty="0" err="1" smtClean="0"/>
              <a:t>lme</a:t>
            </a:r>
            <a:r>
              <a:rPr lang="en-US" dirty="0" smtClean="0"/>
              <a:t>(</a:t>
            </a:r>
            <a:r>
              <a:rPr lang="en-US" dirty="0" err="1" smtClean="0"/>
              <a:t>mean_co</a:t>
            </a:r>
            <a:r>
              <a:rPr lang="en-US" dirty="0" smtClean="0"/>
              <a:t> </a:t>
            </a:r>
            <a:r>
              <a:rPr lang="en-US" dirty="0"/>
              <a:t>~ </a:t>
            </a:r>
            <a:r>
              <a:rPr lang="en-US" dirty="0" err="1"/>
              <a:t>subsp</a:t>
            </a:r>
            <a:r>
              <a:rPr lang="en-US" dirty="0"/>
              <a:t> * </a:t>
            </a:r>
            <a:r>
              <a:rPr lang="en-US" dirty="0" smtClean="0"/>
              <a:t>sex + (1|strain)</a:t>
            </a:r>
          </a:p>
          <a:p>
            <a:pPr marL="0" indent="0">
              <a:buNone/>
            </a:pPr>
            <a:r>
              <a:rPr lang="en-US" dirty="0" smtClean="0"/>
              <a:t>2. lm( mouse av. metric) ~ sex * strain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1.</a:t>
            </a:r>
            <a:r>
              <a:rPr lang="en-US" i="1" dirty="0" smtClean="0"/>
              <a:t> SC length will be sexually dimorphic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2. </a:t>
            </a:r>
            <a:r>
              <a:rPr lang="en-US" i="1" dirty="0" smtClean="0"/>
              <a:t>1CO normalized positions will be sexually dimorphic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3. </a:t>
            </a:r>
            <a:r>
              <a:rPr lang="en-US" i="1" dirty="0" smtClean="0"/>
              <a:t>No difference in physical distance between foci on the same bivalent.</a:t>
            </a:r>
          </a:p>
          <a:p>
            <a:pPr marL="0" indent="0">
              <a:buNone/>
            </a:pPr>
            <a:r>
              <a:rPr lang="en-US" i="1" dirty="0" smtClean="0"/>
              <a:t>** </a:t>
            </a:r>
            <a:r>
              <a:rPr lang="en-US" i="1" dirty="0" err="1" smtClean="0"/>
              <a:t>IFDraw</a:t>
            </a:r>
            <a:r>
              <a:rPr lang="en-US" i="1" dirty="0" smtClean="0"/>
              <a:t> – shouldn’t be different</a:t>
            </a:r>
          </a:p>
          <a:p>
            <a:pPr marL="0" indent="0">
              <a:buNone/>
            </a:pPr>
            <a:r>
              <a:rPr lang="en-US" i="1" dirty="0" err="1" smtClean="0"/>
              <a:t>IFDnrm</a:t>
            </a:r>
            <a:r>
              <a:rPr lang="en-US" i="1" dirty="0" smtClean="0"/>
              <a:t>, how much of the </a:t>
            </a:r>
            <a:r>
              <a:rPr lang="en-US" i="1" dirty="0" err="1" smtClean="0"/>
              <a:t>chrm</a:t>
            </a:r>
            <a:r>
              <a:rPr lang="en-US" i="1" dirty="0" smtClean="0"/>
              <a:t> is between 2 foci on the same </a:t>
            </a:r>
            <a:r>
              <a:rPr lang="en-US" i="1" dirty="0" err="1" smtClean="0"/>
              <a:t>biv</a:t>
            </a:r>
            <a:r>
              <a:rPr lang="en-US" i="1" dirty="0" smtClean="0"/>
              <a:t>?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228967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Q1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Average bivalent SC length longer  (even with XX)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Interference </a:t>
            </a:r>
          </a:p>
          <a:p>
            <a:pPr marL="0" indent="0">
              <a:buNone/>
            </a:pPr>
            <a:r>
              <a:rPr lang="en-US" dirty="0" smtClean="0"/>
              <a:t>Raw IFDs are about the same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14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30591"/>
          <a:stretch/>
        </p:blipFill>
        <p:spPr>
          <a:xfrm>
            <a:off x="237926" y="1471309"/>
            <a:ext cx="3033369" cy="40702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32122"/>
          <a:stretch/>
        </p:blipFill>
        <p:spPr>
          <a:xfrm>
            <a:off x="3438546" y="1445183"/>
            <a:ext cx="2985466" cy="40963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1263" y="1191071"/>
            <a:ext cx="5480377" cy="46307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5608" y="5792663"/>
            <a:ext cx="20900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 means, for raw IFD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084320" y="5821809"/>
            <a:ext cx="2090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Male mean greater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15201" y="5858558"/>
            <a:ext cx="3696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--- Threshold for the males, not in the females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293429" y="4415246"/>
            <a:ext cx="3718560" cy="130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7371" y="4981547"/>
            <a:ext cx="917916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High rec males: </a:t>
            </a:r>
            <a:r>
              <a:rPr lang="en-US" dirty="0" smtClean="0"/>
              <a:t>Sharp </a:t>
            </a:r>
            <a:r>
              <a:rPr lang="en-US" dirty="0" smtClean="0"/>
              <a:t>threshold of normalized IFDs ~ 30%</a:t>
            </a:r>
          </a:p>
          <a:p>
            <a:pPr algn="ctr"/>
            <a:r>
              <a:rPr lang="en-US" dirty="0" smtClean="0"/>
              <a:t>Females: enrichment of shorter normalized IFDs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226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86"/>
          <a:stretch/>
        </p:blipFill>
        <p:spPr bwMode="auto">
          <a:xfrm>
            <a:off x="374380" y="1905318"/>
            <a:ext cx="2954036" cy="35079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Picture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9174" y="1690688"/>
            <a:ext cx="5346691" cy="398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39"/>
          <a:stretch/>
        </p:blipFill>
        <p:spPr bwMode="auto">
          <a:xfrm>
            <a:off x="3657957" y="1905318"/>
            <a:ext cx="2669692" cy="350793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11" name="Straight Connector 10"/>
          <p:cNvCxnSpPr/>
          <p:nvPr/>
        </p:nvCxnSpPr>
        <p:spPr>
          <a:xfrm>
            <a:off x="7000821" y="4488398"/>
            <a:ext cx="3718560" cy="13063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315201" y="5858558"/>
            <a:ext cx="3696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Threshold not as strict --- in ‘low’ rec </a:t>
            </a:r>
            <a:r>
              <a:rPr lang="en-US" dirty="0" err="1" smtClean="0"/>
              <a:t>straions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09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</a:t>
            </a:r>
            <a:r>
              <a:rPr lang="en-US" dirty="0" smtClean="0"/>
              <a:t>Bivalent </a:t>
            </a:r>
            <a:br>
              <a:rPr lang="en-US" dirty="0" smtClean="0"/>
            </a:br>
            <a:r>
              <a:rPr lang="en-US" dirty="0" smtClean="0"/>
              <a:t>High and Low rec groups (Male 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Q2</a:t>
            </a:r>
            <a:r>
              <a:rPr lang="en-US" dirty="0" smtClean="0"/>
              <a:t>) What </a:t>
            </a:r>
            <a:r>
              <a:rPr lang="en-US" dirty="0"/>
              <a:t>are the differences between high </a:t>
            </a:r>
            <a:r>
              <a:rPr lang="en-US" dirty="0" err="1"/>
              <a:t>musc</a:t>
            </a:r>
            <a:r>
              <a:rPr lang="en-US" dirty="0"/>
              <a:t> and low </a:t>
            </a:r>
            <a:r>
              <a:rPr lang="en-US" dirty="0" err="1"/>
              <a:t>musc</a:t>
            </a:r>
            <a:r>
              <a:rPr lang="en-US" dirty="0"/>
              <a:t> </a:t>
            </a:r>
            <a:r>
              <a:rPr lang="en-US" dirty="0" smtClean="0"/>
              <a:t>strains?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Bivalent metric </a:t>
            </a:r>
            <a:r>
              <a:rPr lang="en-US" dirty="0"/>
              <a:t>p</a:t>
            </a:r>
            <a:r>
              <a:rPr lang="en-US" dirty="0" smtClean="0"/>
              <a:t>redictions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1.</a:t>
            </a:r>
            <a:r>
              <a:rPr lang="en-US" b="1" i="1" dirty="0"/>
              <a:t> </a:t>
            </a:r>
            <a:r>
              <a:rPr lang="en-US" b="1" i="1" dirty="0"/>
              <a:t>Interference will be weaker in </a:t>
            </a:r>
            <a:r>
              <a:rPr lang="en-US" b="1" i="1" dirty="0" err="1"/>
              <a:t>High.Rec</a:t>
            </a:r>
            <a:r>
              <a:rPr lang="en-US" b="1" i="1" dirty="0"/>
              <a:t> strains (IFD will be shorter) </a:t>
            </a:r>
          </a:p>
          <a:p>
            <a:pPr marL="0" indent="0">
              <a:buNone/>
            </a:pPr>
            <a:r>
              <a:rPr lang="en-US" dirty="0" smtClean="0"/>
              <a:t>2</a:t>
            </a:r>
            <a:r>
              <a:rPr lang="en-US" dirty="0"/>
              <a:t>. </a:t>
            </a:r>
            <a:r>
              <a:rPr lang="en-US" b="1" i="1" dirty="0"/>
              <a:t>SC length will be longer in </a:t>
            </a:r>
            <a:r>
              <a:rPr lang="en-US" b="1" i="1" dirty="0" err="1"/>
              <a:t>High.Rec</a:t>
            </a:r>
            <a:r>
              <a:rPr lang="en-US" b="1" i="1" dirty="0"/>
              <a:t> </a:t>
            </a:r>
            <a:r>
              <a:rPr lang="en-US" b="1" i="1" dirty="0" smtClean="0"/>
              <a:t>strains</a:t>
            </a:r>
            <a:endParaRPr lang="en-US" b="1" i="1" dirty="0" smtClean="0"/>
          </a:p>
          <a:p>
            <a:pPr marL="0" indent="0">
              <a:buNone/>
            </a:pPr>
            <a:r>
              <a:rPr lang="en-US" dirty="0" smtClean="0"/>
              <a:t>3</a:t>
            </a:r>
            <a:r>
              <a:rPr lang="en-US" dirty="0"/>
              <a:t>. </a:t>
            </a:r>
            <a:r>
              <a:rPr lang="en-US" b="1" i="1" dirty="0"/>
              <a:t>1CO normalized positions will not be different</a:t>
            </a:r>
            <a:endParaRPr lang="en-US" b="1" i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Expected patterns based on MLH1 results, for SC length and IFD (opposite for interference).</a:t>
            </a:r>
          </a:p>
          <a:p>
            <a:pPr marL="0" indent="0">
              <a:buNone/>
            </a:pPr>
            <a:r>
              <a:rPr lang="en-US" dirty="0" smtClean="0"/>
              <a:t>A. Dom, </a:t>
            </a:r>
            <a:r>
              <a:rPr lang="en-US" dirty="0"/>
              <a:t>(WSB = LEW = G)</a:t>
            </a:r>
          </a:p>
          <a:p>
            <a:pPr marL="0" indent="0">
              <a:buNone/>
            </a:pPr>
            <a:r>
              <a:rPr lang="en-US" dirty="0" smtClean="0"/>
              <a:t>B. </a:t>
            </a:r>
            <a:r>
              <a:rPr lang="en-US" dirty="0" err="1" smtClean="0"/>
              <a:t>Musc</a:t>
            </a:r>
            <a:r>
              <a:rPr lang="en-US" dirty="0" smtClean="0"/>
              <a:t>, </a:t>
            </a:r>
            <a:r>
              <a:rPr lang="en-US" dirty="0"/>
              <a:t>(PWD &gt; SKIVE  &gt;  KAZ, CZECHII )</a:t>
            </a:r>
          </a:p>
          <a:p>
            <a:pPr marL="0" indent="0">
              <a:buNone/>
            </a:pPr>
            <a:r>
              <a:rPr lang="en-US" dirty="0" smtClean="0"/>
              <a:t>C. </a:t>
            </a:r>
            <a:r>
              <a:rPr lang="en-US" dirty="0" err="1" smtClean="0"/>
              <a:t>Mol</a:t>
            </a:r>
            <a:r>
              <a:rPr lang="en-US" dirty="0" smtClean="0"/>
              <a:t>, (MSM </a:t>
            </a:r>
            <a:r>
              <a:rPr lang="en-US" dirty="0"/>
              <a:t>&gt; </a:t>
            </a:r>
            <a:r>
              <a:rPr lang="en-US" dirty="0" err="1"/>
              <a:t>Mol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b="1" i="1" dirty="0"/>
          </a:p>
          <a:p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764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Caveats / Complications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Mean </a:t>
            </a:r>
            <a:r>
              <a:rPr lang="en-US" dirty="0"/>
              <a:t>B</a:t>
            </a:r>
            <a:r>
              <a:rPr lang="en-US" dirty="0" smtClean="0"/>
              <a:t>ivalent SC Length</a:t>
            </a:r>
          </a:p>
          <a:p>
            <a:pPr marL="0" indent="0">
              <a:buNone/>
            </a:pPr>
            <a:r>
              <a:rPr lang="en-US" dirty="0" smtClean="0"/>
              <a:t>-average bivalent lengths are confounded by the different proportions of chromosome classes in the </a:t>
            </a:r>
            <a:r>
              <a:rPr lang="en-US" dirty="0" err="1" smtClean="0"/>
              <a:t>High.Rec</a:t>
            </a:r>
            <a:r>
              <a:rPr lang="en-US" dirty="0" smtClean="0"/>
              <a:t> and </a:t>
            </a:r>
            <a:r>
              <a:rPr lang="en-US" dirty="0" err="1" smtClean="0"/>
              <a:t>Low.Rec</a:t>
            </a:r>
            <a:r>
              <a:rPr lang="en-US" dirty="0" smtClean="0"/>
              <a:t> strains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Solutions</a:t>
            </a:r>
          </a:p>
          <a:p>
            <a:pPr marL="0" indent="0">
              <a:buNone/>
            </a:pPr>
            <a:r>
              <a:rPr lang="en-US" dirty="0" smtClean="0"/>
              <a:t>-testing whole cell measure of SC</a:t>
            </a:r>
          </a:p>
          <a:p>
            <a:pPr marL="0" indent="0">
              <a:buNone/>
            </a:pPr>
            <a:r>
              <a:rPr lang="en-US" dirty="0" smtClean="0"/>
              <a:t>-testing </a:t>
            </a:r>
            <a:r>
              <a:rPr lang="en-US" b="1" dirty="0" err="1" smtClean="0"/>
              <a:t>long.biv</a:t>
            </a:r>
            <a:r>
              <a:rPr lang="en-US" dirty="0" smtClean="0"/>
              <a:t> and </a:t>
            </a:r>
            <a:r>
              <a:rPr lang="en-US" b="1" dirty="0" err="1" smtClean="0"/>
              <a:t>short.biv</a:t>
            </a:r>
            <a:r>
              <a:rPr lang="en-US" dirty="0" smtClean="0"/>
              <a:t> (regardless of chromosome classes). Top 5 and bottom 5 bivalents from single cells.</a:t>
            </a:r>
          </a:p>
        </p:txBody>
      </p:sp>
    </p:spTree>
    <p:extLst>
      <p:ext uri="{BB962C8B-B14F-4D97-AF65-F5344CB8AC3E}">
        <p14:creationId xmlns:p14="http://schemas.microsoft.com/office/powerpoint/2010/main" val="184545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Plot Long big SC lengths by strain</a:t>
            </a:r>
          </a:p>
          <a:p>
            <a:pPr marL="0" indent="0">
              <a:buNone/>
            </a:pPr>
            <a:r>
              <a:rPr lang="en-US" dirty="0" smtClean="0"/>
              <a:t>(fewer observations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2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Caveats / </a:t>
            </a:r>
            <a:r>
              <a:rPr lang="en-US" dirty="0" smtClean="0"/>
              <a:t>Complications part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Normalized F1 Position</a:t>
            </a:r>
          </a:p>
          <a:p>
            <a:pPr marL="0" indent="0">
              <a:buNone/>
            </a:pPr>
            <a:r>
              <a:rPr lang="en-US" dirty="0" smtClean="0"/>
              <a:t>-there’s more chromosome size effects – complicating things.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Solution</a:t>
            </a:r>
          </a:p>
          <a:p>
            <a:pPr marL="0" indent="0">
              <a:buNone/>
            </a:pPr>
            <a:r>
              <a:rPr lang="en-US" dirty="0" smtClean="0"/>
              <a:t>-measures in long and short </a:t>
            </a:r>
            <a:r>
              <a:rPr lang="en-US" dirty="0" err="1" smtClean="0"/>
              <a:t>biv</a:t>
            </a:r>
            <a:r>
              <a:rPr lang="en-US" dirty="0" smtClean="0"/>
              <a:t> groups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55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Recombination Rates</a:t>
            </a:r>
            <a:endParaRPr lang="en-US" dirty="0"/>
          </a:p>
        </p:txBody>
      </p:sp>
      <p:pic>
        <p:nvPicPr>
          <p:cNvPr id="1026" name="Picture 2" descr="Image result for veller recombin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296156"/>
            <a:ext cx="4400550" cy="376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715250" y="1801624"/>
            <a:ext cx="2800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Direct selection</a:t>
            </a:r>
            <a:endParaRPr lang="en-US" sz="2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154150" y="9167926"/>
            <a:ext cx="2800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Direct  selection</a:t>
            </a:r>
            <a:endParaRPr lang="en-US" dirty="0"/>
          </a:p>
        </p:txBody>
      </p:sp>
      <p:pic>
        <p:nvPicPr>
          <p:cNvPr id="1028" name="Picture 4" descr="https://ars.els-cdn.com/content/image/1-s2.0-S0092867406007586-gr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03035"/>
            <a:ext cx="5257800" cy="2227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866900" y="1801624"/>
            <a:ext cx="2800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Indirect  selection</a:t>
            </a:r>
            <a:endParaRPr lang="en-US" sz="20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605587" y="6172603"/>
            <a:ext cx="5819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Kudo, Nobuaki R., et al. "Resolution of chiasmata in oocytes requires </a:t>
            </a:r>
            <a:r>
              <a:rPr lang="en-US" sz="1400" dirty="0" err="1"/>
              <a:t>separase</a:t>
            </a:r>
            <a:r>
              <a:rPr lang="en-US" sz="1400" dirty="0"/>
              <a:t>-mediated proteolysis." </a:t>
            </a:r>
            <a:r>
              <a:rPr lang="en-US" sz="1400" i="1" dirty="0"/>
              <a:t>Cell</a:t>
            </a:r>
            <a:r>
              <a:rPr lang="en-US" sz="1400" dirty="0"/>
              <a:t> 126.1 (2006): 135-146.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219075" y="6172603"/>
            <a:ext cx="55530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err="1"/>
              <a:t>Veller</a:t>
            </a:r>
            <a:r>
              <a:rPr lang="en-US" sz="1400" dirty="0"/>
              <a:t>, </a:t>
            </a:r>
            <a:r>
              <a:rPr lang="en-US" sz="1400" dirty="0" err="1" smtClean="0"/>
              <a:t>Kleckner</a:t>
            </a:r>
            <a:r>
              <a:rPr lang="en-US" sz="1400" dirty="0"/>
              <a:t>, and </a:t>
            </a:r>
            <a:r>
              <a:rPr lang="en-US" sz="1400" dirty="0" smtClean="0"/>
              <a:t>Nowak</a:t>
            </a:r>
            <a:r>
              <a:rPr lang="en-US" sz="1400" dirty="0"/>
              <a:t> </a:t>
            </a:r>
            <a:r>
              <a:rPr lang="en-US" sz="1400" i="1" dirty="0"/>
              <a:t>Proceedings of the National Academy of Sciences</a:t>
            </a:r>
            <a:r>
              <a:rPr lang="en-US" sz="1400" dirty="0"/>
              <a:t> 116.5 (2019): 1659-1668.</a:t>
            </a:r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7715250" y="5228073"/>
            <a:ext cx="2800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2n -&gt; 4n -&gt; 2n -&gt; 1n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05528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1CO </a:t>
            </a:r>
            <a:br>
              <a:rPr lang="en-US" dirty="0"/>
            </a:br>
            <a:r>
              <a:rPr lang="en-US" dirty="0" smtClean="0"/>
              <a:t>all </a:t>
            </a:r>
            <a:r>
              <a:rPr lang="en-US" dirty="0" err="1" smtClean="0"/>
              <a:t>Bivs</a:t>
            </a:r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2309876" y="1027906"/>
            <a:ext cx="8221525" cy="5303132"/>
            <a:chOff x="3782215" y="1027906"/>
            <a:chExt cx="8221525" cy="530313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6881" y="1027906"/>
              <a:ext cx="8036859" cy="530313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 rot="16200000">
              <a:off x="2359057" y="3113846"/>
              <a:ext cx="321564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Normalized F1 Position</a:t>
              </a:r>
              <a:endParaRPr lang="en-US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95352" y="2210369"/>
            <a:ext cx="32945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Control for differences in SC length – so normalize the F1 position.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Normalized 1CO </a:t>
            </a:r>
            <a:br>
              <a:rPr lang="en-US" dirty="0" smtClean="0"/>
            </a:br>
            <a:r>
              <a:rPr lang="en-US" dirty="0" err="1" smtClean="0"/>
              <a:t>LongBiv’s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8906" y="2099564"/>
            <a:ext cx="32945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control for chromosome size effect, use </a:t>
            </a:r>
            <a:r>
              <a:rPr lang="en-US" dirty="0" err="1" smtClean="0"/>
              <a:t>LongBiv</a:t>
            </a:r>
            <a:r>
              <a:rPr lang="en-US" dirty="0" smtClean="0"/>
              <a:t> observations.</a:t>
            </a:r>
          </a:p>
          <a:p>
            <a:endParaRPr lang="en-US" dirty="0" smtClean="0"/>
          </a:p>
          <a:p>
            <a:r>
              <a:rPr lang="en-US" dirty="0" smtClean="0"/>
              <a:t>- Controls for SC difference</a:t>
            </a:r>
          </a:p>
          <a:p>
            <a:r>
              <a:rPr lang="en-US" dirty="0" smtClean="0"/>
              <a:t>- (more) control for chromosome identity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2306171" y="1273153"/>
            <a:ext cx="7811194" cy="5032375"/>
            <a:chOff x="4254664" y="1207058"/>
            <a:chExt cx="7811194" cy="5032375"/>
          </a:xfrm>
        </p:grpSpPr>
        <p:pic>
          <p:nvPicPr>
            <p:cNvPr id="8" name="Content Placeholder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39330" y="1207058"/>
              <a:ext cx="7626528" cy="5032375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 rot="16200000">
              <a:off x="2831506" y="3367150"/>
              <a:ext cx="321564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Normalized F1 Position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361855" y="4816764"/>
            <a:ext cx="16684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Each point is a bivalent with 1CO</a:t>
            </a:r>
          </a:p>
          <a:p>
            <a:r>
              <a:rPr lang="en-US" dirty="0" smtClean="0"/>
              <a:t>(multiple mice rep)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15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av.</a:t>
            </a:r>
            <a:br>
              <a:rPr lang="en-US" dirty="0" smtClean="0"/>
            </a:br>
            <a:r>
              <a:rPr lang="en-US" dirty="0" err="1" smtClean="0"/>
              <a:t>Long.Biv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954" y="1825625"/>
            <a:ext cx="1534332" cy="433312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General pattern of </a:t>
            </a:r>
          </a:p>
          <a:p>
            <a:pPr marL="0" indent="0">
              <a:buNone/>
            </a:pPr>
            <a:r>
              <a:rPr lang="en-US" dirty="0" err="1" smtClean="0"/>
              <a:t>High.rec</a:t>
            </a:r>
            <a:r>
              <a:rPr lang="en-US" dirty="0" smtClean="0"/>
              <a:t> strains having more central F1 </a:t>
            </a:r>
            <a:r>
              <a:rPr lang="en-US" dirty="0" err="1" smtClean="0"/>
              <a:t>pos</a:t>
            </a:r>
            <a:r>
              <a:rPr lang="en-US" dirty="0" smtClean="0"/>
              <a:t> is </a:t>
            </a:r>
            <a:r>
              <a:rPr lang="en-US" dirty="0" err="1" smtClean="0"/>
              <a:t>kinda</a:t>
            </a:r>
            <a:r>
              <a:rPr lang="en-US" dirty="0" smtClean="0"/>
              <a:t> met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097" y="818975"/>
            <a:ext cx="8369571" cy="55280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717166" y="3248783"/>
            <a:ext cx="321564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Normalized F1 Position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05534" y="5697088"/>
            <a:ext cx="25042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Each point is a MOUSE average of all the </a:t>
            </a:r>
            <a:r>
              <a:rPr lang="en-US" dirty="0" err="1" smtClean="0"/>
              <a:t>Long.Biv</a:t>
            </a:r>
            <a:r>
              <a:rPr lang="en-US" dirty="0" smtClean="0"/>
              <a:t> measures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82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Rapid male specific evolution of </a:t>
            </a:r>
            <a:r>
              <a:rPr lang="en-US" dirty="0" err="1"/>
              <a:t>gwRR</a:t>
            </a:r>
            <a:r>
              <a:rPr lang="en-US" dirty="0"/>
              <a:t> (average MLH1 count per cell) is associated with:</a:t>
            </a:r>
          </a:p>
          <a:p>
            <a:pPr lvl="1"/>
            <a:r>
              <a:rPr lang="en-US" dirty="0" err="1"/>
              <a:t>High.rec</a:t>
            </a:r>
            <a:r>
              <a:rPr lang="en-US" dirty="0"/>
              <a:t> strains have longer SC, more DSBs, and stronger CO interference</a:t>
            </a:r>
          </a:p>
          <a:p>
            <a:endParaRPr lang="en-US" dirty="0" smtClean="0"/>
          </a:p>
          <a:p>
            <a:r>
              <a:rPr lang="en-US" dirty="0" smtClean="0"/>
              <a:t>Sexual </a:t>
            </a:r>
            <a:r>
              <a:rPr lang="en-US" dirty="0"/>
              <a:t>dimorphism for single bivalents traits – pretty conserved</a:t>
            </a:r>
          </a:p>
          <a:p>
            <a:pPr lvl="1"/>
            <a:r>
              <a:rPr lang="en-US" dirty="0" smtClean="0"/>
              <a:t>Average </a:t>
            </a:r>
            <a:r>
              <a:rPr lang="en-US" dirty="0" err="1" smtClean="0"/>
              <a:t>bivalentSC</a:t>
            </a:r>
            <a:r>
              <a:rPr lang="en-US" dirty="0" smtClean="0"/>
              <a:t> lengths longer in all strains</a:t>
            </a:r>
          </a:p>
          <a:p>
            <a:pPr lvl="1"/>
            <a:r>
              <a:rPr lang="en-US" dirty="0" smtClean="0"/>
              <a:t>Interference weaker (raw)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High.rec</a:t>
            </a:r>
            <a:r>
              <a:rPr lang="en-US" dirty="0" smtClean="0"/>
              <a:t> strains have longer SC, more DSBs, and stronger CO interference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9063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Female traits have more </a:t>
            </a:r>
            <a:r>
              <a:rPr lang="en-US" dirty="0" smtClean="0"/>
              <a:t>variance (may have relaxed selection compared to males)</a:t>
            </a:r>
            <a:endParaRPr lang="en-US" dirty="0"/>
          </a:p>
          <a:p>
            <a:r>
              <a:rPr lang="en-US" dirty="0" smtClean="0"/>
              <a:t>Number </a:t>
            </a:r>
            <a:r>
              <a:rPr lang="en-US" dirty="0"/>
              <a:t>of MLH1 foci per cell – much higher variance (some cells with below min some cells with many</a:t>
            </a:r>
          </a:p>
          <a:p>
            <a:r>
              <a:rPr lang="en-US" dirty="0" smtClean="0"/>
              <a:t>(range of chromosome classes greater in females)</a:t>
            </a:r>
          </a:p>
          <a:p>
            <a:r>
              <a:rPr lang="en-US" dirty="0" smtClean="0"/>
              <a:t>Longer </a:t>
            </a:r>
            <a:r>
              <a:rPr lang="en-US" dirty="0"/>
              <a:t>SC </a:t>
            </a:r>
            <a:r>
              <a:rPr lang="en-US" dirty="0" smtClean="0"/>
              <a:t>and sparser CO placement</a:t>
            </a: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eaker </a:t>
            </a:r>
            <a:r>
              <a:rPr lang="en-US" dirty="0"/>
              <a:t>interference -&gt; more uniform </a:t>
            </a:r>
            <a:r>
              <a:rPr lang="en-US" dirty="0" err="1" smtClean="0"/>
              <a:t>Rec.Landscape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Males </a:t>
            </a:r>
            <a:r>
              <a:rPr lang="en-US" dirty="0"/>
              <a:t>(traits might be more tightly regulated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Shorter SC, smaller range in SC across bivalents</a:t>
            </a:r>
          </a:p>
          <a:p>
            <a:r>
              <a:rPr lang="en-US" dirty="0"/>
              <a:t>S</a:t>
            </a:r>
            <a:r>
              <a:rPr lang="en-US" dirty="0" smtClean="0"/>
              <a:t>trong </a:t>
            </a:r>
            <a:r>
              <a:rPr lang="en-US" dirty="0"/>
              <a:t>interference </a:t>
            </a:r>
            <a:r>
              <a:rPr lang="en-US" dirty="0" smtClean="0"/>
              <a:t>and position bias make consistent </a:t>
            </a:r>
            <a:r>
              <a:rPr lang="en-US" dirty="0" err="1" smtClean="0"/>
              <a:t>Rec.Landscapes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Males Rapid </a:t>
            </a:r>
            <a:r>
              <a:rPr lang="en-US" dirty="0"/>
              <a:t>evolution for the total number of COs per cell – but the </a:t>
            </a:r>
            <a:r>
              <a:rPr lang="en-US" dirty="0" err="1" smtClean="0"/>
              <a:t>RE.Landscapes</a:t>
            </a:r>
            <a:r>
              <a:rPr lang="en-US" dirty="0" smtClean="0"/>
              <a:t> </a:t>
            </a:r>
            <a:r>
              <a:rPr lang="en-US" dirty="0"/>
              <a:t>across all the bivalents might be more similar compared to females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5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9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91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75129" y="1896451"/>
            <a:ext cx="57983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 err="1"/>
              <a:t>glm</a:t>
            </a:r>
            <a:r>
              <a:rPr lang="en-US" dirty="0"/>
              <a:t>(</a:t>
            </a:r>
            <a:r>
              <a:rPr lang="en-US" dirty="0" err="1"/>
              <a:t>mean_co</a:t>
            </a:r>
            <a:r>
              <a:rPr lang="en-US" dirty="0"/>
              <a:t> ~ sex * strain, data=</a:t>
            </a:r>
            <a:r>
              <a:rPr lang="en-US" dirty="0" err="1"/>
              <a:t>DF.HetC.MixedModel.HQ</a:t>
            </a:r>
            <a:r>
              <a:rPr lang="en-US" dirty="0"/>
              <a:t>)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838200" y="2316380"/>
          <a:ext cx="4431585" cy="38808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92000"/>
                <a:gridCol w="1162390"/>
                <a:gridCol w="1477195"/>
              </a:tblGrid>
              <a:tr h="13054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US" sz="14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Estimate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Pr</a:t>
                      </a:r>
                      <a:r>
                        <a:rPr lang="en-US" sz="1400" dirty="0">
                          <a:effectLst/>
                        </a:rPr>
                        <a:t>(&gt;|t|)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(Intercept)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24.71164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1.28E-87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Sex male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-0.15644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0.822008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strainG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3.297524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1.95E-06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strainLEW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1.696468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0.019408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strainPWD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1.158224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0.065356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strainMSM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2.977214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6.95E-06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strainMOLF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2.907357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0.096333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strainSKIVE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1.226357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0.480969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3054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strainKAZ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>
                    <a:solidFill>
                      <a:schemeClr val="accent4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0.85569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0.234412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sexmale:strainG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-3.17191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0.001651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sexmale:strainLEW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-1.19095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0.278086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sexmale:strainPWD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3.592951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0.000535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sexmale:strainMSM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3.723836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0.001962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sexmale:strainMOLF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-3.22256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0.09905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sexmale:strainSKIVE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1.454443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0.460095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  <a:tr h="1972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sexmale:strainKAZ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-0.80789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0.43176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1588" marR="41588" marT="0" marB="0" anchor="b"/>
                </a:tc>
              </a:tr>
            </a:tbl>
          </a:graphicData>
        </a:graphic>
      </p:graphicFrame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636582" y="1623919"/>
            <a:ext cx="4885765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G strain, G*male effects, driven by large difference between male and female means.</a:t>
            </a:r>
          </a:p>
          <a:p>
            <a:r>
              <a:rPr lang="en-US" dirty="0" smtClean="0"/>
              <a:t>PWD*male and MSM*male driven by male specific elevate rates</a:t>
            </a:r>
          </a:p>
          <a:p>
            <a:r>
              <a:rPr lang="en-US" dirty="0" smtClean="0"/>
              <a:t>No SKIVE strain effect, no sex difference between male and female strains. Analysis of only male data, SKIVE strain is significant.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 smtClean="0"/>
              <a:t>Glm</a:t>
            </a:r>
            <a:r>
              <a:rPr lang="en-US" dirty="0" smtClean="0"/>
              <a:t> M2, and main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97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DMC1 Results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65" y="2042664"/>
            <a:ext cx="6918512" cy="444778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193740" y="1825625"/>
            <a:ext cx="3160059" cy="4351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28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Chromosome proportions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5679" t="33905" r="28964" b="20761"/>
          <a:stretch/>
        </p:blipFill>
        <p:spPr>
          <a:xfrm>
            <a:off x="222628" y="1831352"/>
            <a:ext cx="6256546" cy="4512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35464" t="19429" r="29179" b="34666"/>
          <a:stretch/>
        </p:blipFill>
        <p:spPr>
          <a:xfrm>
            <a:off x="6427199" y="2130324"/>
            <a:ext cx="5083356" cy="3712392"/>
          </a:xfrm>
          <a:prstGeom prst="rect">
            <a:avLst/>
          </a:prstGeom>
        </p:spPr>
      </p:pic>
      <p:sp>
        <p:nvSpPr>
          <p:cNvPr id="6" name="Isosceles Triangle 5"/>
          <p:cNvSpPr/>
          <p:nvPr/>
        </p:nvSpPr>
        <p:spPr>
          <a:xfrm rot="10800000">
            <a:off x="8085907" y="4592302"/>
            <a:ext cx="274320" cy="24095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/>
          <p:cNvSpPr/>
          <p:nvPr/>
        </p:nvSpPr>
        <p:spPr>
          <a:xfrm rot="10800000">
            <a:off x="9440090" y="4513927"/>
            <a:ext cx="274320" cy="24095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10800000">
            <a:off x="7215050" y="2837527"/>
            <a:ext cx="274320" cy="24095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489370" y="1027906"/>
            <a:ext cx="304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mice with distinct </a:t>
            </a:r>
            <a:r>
              <a:rPr lang="en-US" dirty="0" err="1" smtClean="0"/>
              <a:t>gwRR</a:t>
            </a:r>
            <a:endParaRPr lang="en-US" dirty="0"/>
          </a:p>
        </p:txBody>
      </p:sp>
      <p:sp>
        <p:nvSpPr>
          <p:cNvPr id="10" name="Isosceles Triangle 9"/>
          <p:cNvSpPr/>
          <p:nvPr/>
        </p:nvSpPr>
        <p:spPr>
          <a:xfrm rot="10800000">
            <a:off x="8275319" y="4432637"/>
            <a:ext cx="274320" cy="24095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7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Genome wide RR in house mouse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4" t="16470" r="24926" b="13921"/>
          <a:stretch/>
        </p:blipFill>
        <p:spPr>
          <a:xfrm>
            <a:off x="838200" y="2095605"/>
            <a:ext cx="5581252" cy="45236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965" y="3497158"/>
            <a:ext cx="3100346" cy="312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2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Normalized 1CO</a:t>
            </a:r>
            <a:br>
              <a:rPr lang="en-US" dirty="0" smtClean="0"/>
            </a:br>
            <a:r>
              <a:rPr lang="en-US" dirty="0" smtClean="0"/>
              <a:t>Foci Position</a:t>
            </a:r>
            <a:br>
              <a:rPr lang="en-US" dirty="0" smtClean="0"/>
            </a:br>
            <a:r>
              <a:rPr lang="en-US" dirty="0" smtClean="0"/>
              <a:t>Long </a:t>
            </a:r>
            <a:r>
              <a:rPr lang="en-US" dirty="0" err="1" smtClean="0"/>
              <a:t>Biv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896" y="588496"/>
            <a:ext cx="6447385" cy="5801830"/>
          </a:xfrm>
        </p:spPr>
      </p:pic>
      <p:sp>
        <p:nvSpPr>
          <p:cNvPr id="5" name="TextBox 4"/>
          <p:cNvSpPr txBox="1"/>
          <p:nvPr/>
        </p:nvSpPr>
        <p:spPr>
          <a:xfrm>
            <a:off x="658906" y="2099564"/>
            <a:ext cx="32945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control for chromosome size effect, use </a:t>
            </a:r>
            <a:r>
              <a:rPr lang="en-US" dirty="0" err="1" smtClean="0"/>
              <a:t>LongBiv</a:t>
            </a:r>
            <a:r>
              <a:rPr lang="en-US" dirty="0" smtClean="0"/>
              <a:t> observations.</a:t>
            </a:r>
          </a:p>
          <a:p>
            <a:endParaRPr lang="en-US" dirty="0" smtClean="0"/>
          </a:p>
          <a:p>
            <a:r>
              <a:rPr lang="en-US" dirty="0" smtClean="0"/>
              <a:t>- Controls for SC difference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(</a:t>
            </a:r>
            <a:r>
              <a:rPr lang="en-US" dirty="0" smtClean="0"/>
              <a:t>more) control for chromosome </a:t>
            </a:r>
            <a:r>
              <a:rPr lang="en-US" dirty="0" smtClean="0"/>
              <a:t>identity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Make a table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425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3312" b="48930"/>
          <a:stretch/>
        </p:blipFill>
        <p:spPr>
          <a:xfrm>
            <a:off x="0" y="502023"/>
            <a:ext cx="11766177" cy="421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77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DeBoer</a:t>
            </a:r>
            <a:r>
              <a:rPr lang="en-US" dirty="0" smtClean="0"/>
              <a:t> et al 2006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65417"/>
          <a:stretch/>
        </p:blipFill>
        <p:spPr>
          <a:xfrm>
            <a:off x="0" y="1648717"/>
            <a:ext cx="5549578" cy="52092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34456"/>
          <a:stretch/>
        </p:blipFill>
        <p:spPr>
          <a:xfrm>
            <a:off x="7264561" y="-416894"/>
            <a:ext cx="4089239" cy="72748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49578" y="0"/>
            <a:ext cx="11560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foci upper left,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45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9228" y="1335669"/>
            <a:ext cx="6874146" cy="506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18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 sex specific bivalent 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(figure ideas?)</a:t>
            </a:r>
          </a:p>
          <a:p>
            <a:r>
              <a:rPr lang="en-US" dirty="0" smtClean="0"/>
              <a:t>Main data / tables</a:t>
            </a:r>
          </a:p>
          <a:p>
            <a:pPr marL="0" indent="0">
              <a:buNone/>
            </a:pPr>
            <a:r>
              <a:rPr lang="en-US" dirty="0" smtClean="0"/>
              <a:t>Conserved sex specific metrics for single bivalents during meiosis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SC compaction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uniform CO placement</a:t>
            </a:r>
          </a:p>
          <a:p>
            <a:pPr marL="0" indent="0">
              <a:buNone/>
            </a:pPr>
            <a:r>
              <a:rPr lang="en-US" dirty="0" smtClean="0"/>
              <a:t>Surprise, interference is not conserved… (raw value long in females, normalized versions females have sub class of close together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General pattern – for revisiting in discussion</a:t>
            </a:r>
          </a:p>
          <a:p>
            <a:pPr marL="0" indent="0">
              <a:buNone/>
            </a:pPr>
            <a:r>
              <a:rPr lang="en-US" dirty="0" smtClean="0"/>
              <a:t>Female meiotic pathway is less controlled/regulated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578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 Length</a:t>
            </a:r>
          </a:p>
          <a:p>
            <a:pPr lvl="1"/>
            <a:r>
              <a:rPr lang="en-US" dirty="0" smtClean="0"/>
              <a:t>1. Dom are different</a:t>
            </a:r>
          </a:p>
          <a:p>
            <a:pPr lvl="1"/>
            <a:r>
              <a:rPr lang="en-US" dirty="0" smtClean="0"/>
              <a:t>2. </a:t>
            </a:r>
            <a:r>
              <a:rPr lang="en-US" dirty="0" err="1" smtClean="0"/>
              <a:t>Musc</a:t>
            </a:r>
            <a:r>
              <a:rPr lang="en-US" dirty="0" smtClean="0"/>
              <a:t> strains? (PWD and SKIVE most different)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4077" y="5199016"/>
            <a:ext cx="27823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</a:t>
            </a:r>
            <a:r>
              <a:rPr lang="en-US" sz="2400" dirty="0" smtClean="0"/>
              <a:t>nter-</a:t>
            </a:r>
          </a:p>
          <a:p>
            <a:r>
              <a:rPr lang="en-US" sz="2400" b="1" dirty="0"/>
              <a:t>F</a:t>
            </a:r>
            <a:r>
              <a:rPr lang="en-US" sz="2400" dirty="0" smtClean="0"/>
              <a:t>ocal</a:t>
            </a:r>
          </a:p>
          <a:p>
            <a:r>
              <a:rPr lang="en-US" sz="2400" b="1" dirty="0" smtClean="0"/>
              <a:t>D</a:t>
            </a:r>
            <a:r>
              <a:rPr lang="en-US" sz="2400" dirty="0" smtClean="0"/>
              <a:t>istance</a:t>
            </a:r>
            <a:endParaRPr lang="en-US" sz="2400" dirty="0"/>
          </a:p>
        </p:txBody>
      </p:sp>
      <p:grpSp>
        <p:nvGrpSpPr>
          <p:cNvPr id="5" name="Group 4"/>
          <p:cNvGrpSpPr/>
          <p:nvPr/>
        </p:nvGrpSpPr>
        <p:grpSpPr>
          <a:xfrm>
            <a:off x="3370994" y="5423641"/>
            <a:ext cx="1263126" cy="926500"/>
            <a:chOff x="9883992" y="4615448"/>
            <a:chExt cx="1263126" cy="926500"/>
          </a:xfrm>
        </p:grpSpPr>
        <p:sp>
          <p:nvSpPr>
            <p:cNvPr id="6" name="Freeform 5"/>
            <p:cNvSpPr/>
            <p:nvPr/>
          </p:nvSpPr>
          <p:spPr>
            <a:xfrm rot="10955890">
              <a:off x="9883992" y="4763016"/>
              <a:ext cx="1263126" cy="778932"/>
            </a:xfrm>
            <a:custGeom>
              <a:avLst/>
              <a:gdLst>
                <a:gd name="connsiteX0" fmla="*/ 0 w 1263126"/>
                <a:gd name="connsiteY0" fmla="*/ 0 h 778932"/>
                <a:gd name="connsiteX1" fmla="*/ 330740 w 1263126"/>
                <a:gd name="connsiteY1" fmla="*/ 680936 h 778932"/>
                <a:gd name="connsiteX2" fmla="*/ 836579 w 1263126"/>
                <a:gd name="connsiteY2" fmla="*/ 778212 h 778932"/>
                <a:gd name="connsiteX3" fmla="*/ 1225685 w 1263126"/>
                <a:gd name="connsiteY3" fmla="*/ 719847 h 778932"/>
                <a:gd name="connsiteX4" fmla="*/ 1225685 w 1263126"/>
                <a:gd name="connsiteY4" fmla="*/ 700391 h 77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126" h="778932">
                  <a:moveTo>
                    <a:pt x="0" y="0"/>
                  </a:moveTo>
                  <a:cubicBezTo>
                    <a:pt x="95655" y="275617"/>
                    <a:pt x="191310" y="551234"/>
                    <a:pt x="330740" y="680936"/>
                  </a:cubicBezTo>
                  <a:cubicBezTo>
                    <a:pt x="470170" y="810638"/>
                    <a:pt x="687422" y="771727"/>
                    <a:pt x="836579" y="778212"/>
                  </a:cubicBezTo>
                  <a:cubicBezTo>
                    <a:pt x="985736" y="784697"/>
                    <a:pt x="1160834" y="732817"/>
                    <a:pt x="1225685" y="719847"/>
                  </a:cubicBezTo>
                  <a:cubicBezTo>
                    <a:pt x="1290536" y="706877"/>
                    <a:pt x="1258110" y="703634"/>
                    <a:pt x="1225685" y="700391"/>
                  </a:cubicBez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lowchart: Connector 6"/>
            <p:cNvSpPr/>
            <p:nvPr/>
          </p:nvSpPr>
          <p:spPr>
            <a:xfrm rot="10955890">
              <a:off x="10120800" y="461544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lowchart: Connector 7"/>
            <p:cNvSpPr/>
            <p:nvPr/>
          </p:nvSpPr>
          <p:spPr>
            <a:xfrm rot="10955890">
              <a:off x="10824529" y="4941303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512894" y="5173934"/>
            <a:ext cx="785476" cy="1110663"/>
            <a:chOff x="8902639" y="4950988"/>
            <a:chExt cx="785476" cy="1110663"/>
          </a:xfrm>
        </p:grpSpPr>
        <p:sp>
          <p:nvSpPr>
            <p:cNvPr id="10" name="Freeform 9"/>
            <p:cNvSpPr/>
            <p:nvPr/>
          </p:nvSpPr>
          <p:spPr>
            <a:xfrm rot="10955890">
              <a:off x="8964127" y="4950988"/>
              <a:ext cx="723988" cy="1110663"/>
            </a:xfrm>
            <a:custGeom>
              <a:avLst/>
              <a:gdLst>
                <a:gd name="connsiteX0" fmla="*/ 0 w 723988"/>
                <a:gd name="connsiteY0" fmla="*/ 429727 h 1110663"/>
                <a:gd name="connsiteX1" fmla="*/ 389106 w 723988"/>
                <a:gd name="connsiteY1" fmla="*/ 1710 h 1110663"/>
                <a:gd name="connsiteX2" fmla="*/ 719847 w 723988"/>
                <a:gd name="connsiteY2" fmla="*/ 312995 h 1110663"/>
                <a:gd name="connsiteX3" fmla="*/ 583659 w 723988"/>
                <a:gd name="connsiteY3" fmla="*/ 1091208 h 1110663"/>
                <a:gd name="connsiteX4" fmla="*/ 583659 w 723988"/>
                <a:gd name="connsiteY4" fmla="*/ 1091208 h 1110663"/>
                <a:gd name="connsiteX5" fmla="*/ 583659 w 723988"/>
                <a:gd name="connsiteY5" fmla="*/ 1110663 h 1110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3988" h="1110663">
                  <a:moveTo>
                    <a:pt x="0" y="429727"/>
                  </a:moveTo>
                  <a:cubicBezTo>
                    <a:pt x="134566" y="225446"/>
                    <a:pt x="269132" y="21165"/>
                    <a:pt x="389106" y="1710"/>
                  </a:cubicBezTo>
                  <a:cubicBezTo>
                    <a:pt x="509081" y="-17745"/>
                    <a:pt x="687422" y="131412"/>
                    <a:pt x="719847" y="312995"/>
                  </a:cubicBezTo>
                  <a:cubicBezTo>
                    <a:pt x="752273" y="494578"/>
                    <a:pt x="583659" y="1091208"/>
                    <a:pt x="583659" y="1091208"/>
                  </a:cubicBezTo>
                  <a:lnTo>
                    <a:pt x="583659" y="1091208"/>
                  </a:lnTo>
                  <a:lnTo>
                    <a:pt x="583659" y="1110663"/>
                  </a:lnTo>
                </a:path>
              </a:pathLst>
            </a:cu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lowchart: Connector 10"/>
            <p:cNvSpPr/>
            <p:nvPr/>
          </p:nvSpPr>
          <p:spPr>
            <a:xfrm rot="10955890">
              <a:off x="8902639" y="5506648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lowchart: Connector 11"/>
            <p:cNvSpPr/>
            <p:nvPr/>
          </p:nvSpPr>
          <p:spPr>
            <a:xfrm rot="10955890">
              <a:off x="9380668" y="5758305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lowchart: Connector 12"/>
            <p:cNvSpPr/>
            <p:nvPr/>
          </p:nvSpPr>
          <p:spPr>
            <a:xfrm rot="10955890">
              <a:off x="8999061" y="4977901"/>
              <a:ext cx="214009" cy="237793"/>
            </a:xfrm>
            <a:prstGeom prst="flowChartConnector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096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383"/>
          <a:stretch/>
        </p:blipFill>
        <p:spPr bwMode="auto">
          <a:xfrm>
            <a:off x="0" y="1330227"/>
            <a:ext cx="3162300" cy="43529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62"/>
          <a:stretch/>
        </p:blipFill>
        <p:spPr bwMode="auto">
          <a:xfrm>
            <a:off x="3488153" y="1489612"/>
            <a:ext cx="3133725" cy="41935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731" y="1815391"/>
            <a:ext cx="4923155" cy="35242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714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-lme4 (use RLTR exact() for testing random effects --- what are the random effects in these models?</a:t>
            </a:r>
          </a:p>
          <a:p>
            <a:r>
              <a:rPr lang="en-US" dirty="0"/>
              <a:t>-ANOVA? (one way </a:t>
            </a:r>
            <a:r>
              <a:rPr lang="en-US" dirty="0" err="1"/>
              <a:t>anova</a:t>
            </a:r>
            <a:r>
              <a:rPr lang="en-US" dirty="0"/>
              <a:t> – 1 factor in this group is different from the others</a:t>
            </a:r>
          </a:p>
          <a:p>
            <a:r>
              <a:rPr lang="en-US" dirty="0"/>
              <a:t>fit &lt;- </a:t>
            </a:r>
            <a:r>
              <a:rPr lang="en-US" dirty="0" err="1"/>
              <a:t>aov</a:t>
            </a:r>
            <a:r>
              <a:rPr lang="en-US" dirty="0"/>
              <a:t>(y ~ A, data=</a:t>
            </a:r>
            <a:r>
              <a:rPr lang="en-US" dirty="0" err="1"/>
              <a:t>mydataframe</a:t>
            </a:r>
            <a:r>
              <a:rPr lang="en-US" dirty="0"/>
              <a:t>)</a:t>
            </a:r>
          </a:p>
          <a:p>
            <a:r>
              <a:rPr lang="en-US" b="1" dirty="0"/>
              <a:t>ANOVA test hypotheses</a:t>
            </a:r>
            <a:r>
              <a:rPr lang="en-US" dirty="0"/>
              <a:t>:</a:t>
            </a:r>
          </a:p>
          <a:p>
            <a:pPr lvl="0"/>
            <a:r>
              <a:rPr lang="en-US" dirty="0"/>
              <a:t>Null hypothesis: the means of the different groups are the same</a:t>
            </a:r>
          </a:p>
          <a:p>
            <a:pPr lvl="0"/>
            <a:r>
              <a:rPr lang="en-US" dirty="0"/>
              <a:t>Alternative hypothesis: At least one sample mean is not equal to the others.</a:t>
            </a:r>
          </a:p>
          <a:p>
            <a:r>
              <a:rPr lang="en-US" u="sng" dirty="0">
                <a:hlinkClick r:id="rId3"/>
              </a:rPr>
              <a:t>http://www.sthda.com/english/wiki/one-way-anova-test-in-r</a:t>
            </a:r>
            <a:endParaRPr lang="en-US" dirty="0"/>
          </a:p>
          <a:p>
            <a:pPr lvl="0"/>
            <a:r>
              <a:rPr lang="en-US" b="1" dirty="0"/>
              <a:t>Non-sig </a:t>
            </a:r>
            <a:r>
              <a:rPr lang="en-US" b="1" dirty="0" err="1"/>
              <a:t>anova</a:t>
            </a:r>
            <a:endParaRPr lang="en-US" dirty="0"/>
          </a:p>
          <a:p>
            <a:pPr lvl="0"/>
            <a:r>
              <a:rPr lang="en-US" b="1" dirty="0"/>
              <a:t>Sig </a:t>
            </a:r>
            <a:r>
              <a:rPr lang="en-US" b="1" dirty="0" err="1"/>
              <a:t>anova</a:t>
            </a:r>
            <a:endParaRPr lang="en-US" dirty="0"/>
          </a:p>
          <a:p>
            <a:pPr lvl="0"/>
            <a:r>
              <a:rPr lang="en-US" b="1" dirty="0"/>
              <a:t>Sig </a:t>
            </a:r>
            <a:r>
              <a:rPr lang="en-US" b="1" dirty="0" err="1"/>
              <a:t>anova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b="1" dirty="0"/>
              <a:t>Pairwise </a:t>
            </a:r>
            <a:r>
              <a:rPr lang="en-US" b="1" dirty="0" err="1"/>
              <a:t>t.test</a:t>
            </a:r>
            <a:r>
              <a:rPr lang="en-US" b="1" dirty="0"/>
              <a:t> results for the 3 </a:t>
            </a:r>
            <a:r>
              <a:rPr lang="en-US" b="1" dirty="0" err="1"/>
              <a:t>subsp</a:t>
            </a:r>
            <a:endParaRPr lang="en-US" dirty="0"/>
          </a:p>
          <a:p>
            <a:r>
              <a:rPr lang="en-US" dirty="0"/>
              <a:t> 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45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242676" y="392203"/>
            <a:ext cx="5795053" cy="6079250"/>
            <a:chOff x="1627093" y="496003"/>
            <a:chExt cx="5795053" cy="607925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r="23817"/>
            <a:stretch/>
          </p:blipFill>
          <p:spPr>
            <a:xfrm>
              <a:off x="1627093" y="496003"/>
              <a:ext cx="5795053" cy="607925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29748" y="5856194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Molossinus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42006" y="5856194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Musc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379453" y="5856194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Dom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493654" y="1422868"/>
            <a:ext cx="531158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Ran Mixed model</a:t>
            </a:r>
          </a:p>
          <a:p>
            <a:r>
              <a:rPr lang="en-US" dirty="0" err="1" smtClean="0"/>
              <a:t>Lmer</a:t>
            </a:r>
            <a:r>
              <a:rPr lang="en-US" dirty="0" smtClean="0"/>
              <a:t>( </a:t>
            </a:r>
            <a:r>
              <a:rPr lang="en-US" dirty="0" err="1" smtClean="0"/>
              <a:t>mean_co</a:t>
            </a:r>
            <a:r>
              <a:rPr lang="en-US" dirty="0" smtClean="0"/>
              <a:t> </a:t>
            </a:r>
            <a:r>
              <a:rPr lang="en-US" dirty="0"/>
              <a:t>~ </a:t>
            </a:r>
            <a:r>
              <a:rPr lang="en-US" dirty="0" err="1"/>
              <a:t>subsp</a:t>
            </a:r>
            <a:r>
              <a:rPr lang="en-US" dirty="0"/>
              <a:t> * sex + (1|strain</a:t>
            </a:r>
            <a:r>
              <a:rPr lang="en-US" dirty="0" smtClean="0"/>
              <a:t>) )</a:t>
            </a:r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6567276" y="3383394"/>
            <a:ext cx="5311589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glm</a:t>
            </a:r>
            <a:r>
              <a:rPr lang="en-US" dirty="0" smtClean="0"/>
              <a:t>( </a:t>
            </a:r>
            <a:r>
              <a:rPr lang="en-US" dirty="0" err="1" smtClean="0"/>
              <a:t>mean_co</a:t>
            </a:r>
            <a:r>
              <a:rPr lang="en-US" dirty="0" smtClean="0"/>
              <a:t> </a:t>
            </a:r>
            <a:r>
              <a:rPr lang="en-US" dirty="0"/>
              <a:t>~ </a:t>
            </a:r>
            <a:r>
              <a:rPr lang="en-US" dirty="0" err="1"/>
              <a:t>subsp</a:t>
            </a:r>
            <a:r>
              <a:rPr lang="en-US" dirty="0"/>
              <a:t> * sex </a:t>
            </a:r>
            <a:r>
              <a:rPr lang="en-US" dirty="0" smtClean="0"/>
              <a:t>* strain) )</a:t>
            </a:r>
          </a:p>
          <a:p>
            <a:r>
              <a:rPr lang="en-US" dirty="0" err="1"/>
              <a:t>glm</a:t>
            </a:r>
            <a:r>
              <a:rPr lang="en-US" dirty="0"/>
              <a:t>( </a:t>
            </a:r>
            <a:r>
              <a:rPr lang="en-US" dirty="0" err="1"/>
              <a:t>mean_co</a:t>
            </a:r>
            <a:r>
              <a:rPr lang="en-US" dirty="0"/>
              <a:t> ~ </a:t>
            </a:r>
            <a:r>
              <a:rPr lang="en-US" dirty="0" smtClean="0"/>
              <a:t>sex </a:t>
            </a:r>
            <a:r>
              <a:rPr lang="en-US" dirty="0"/>
              <a:t>* strain) )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8464124" y="2120267"/>
            <a:ext cx="320873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ALL 4 Effects are significant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478984" y="4132415"/>
            <a:ext cx="3326259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 strain, PWD*male, and </a:t>
            </a:r>
            <a:r>
              <a:rPr lang="en-US" dirty="0" smtClean="0"/>
              <a:t>MSM*male are most sig effects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1346" y="525069"/>
            <a:ext cx="5311589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MLH1 count per cell</a:t>
            </a:r>
            <a:endParaRPr lang="en-US" sz="2800" dirty="0"/>
          </a:p>
        </p:txBody>
      </p:sp>
      <p:sp>
        <p:nvSpPr>
          <p:cNvPr id="3" name="Down Arrow 2"/>
          <p:cNvSpPr/>
          <p:nvPr/>
        </p:nvSpPr>
        <p:spPr>
          <a:xfrm>
            <a:off x="857948" y="1415149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Up-Down Arrow 3"/>
          <p:cNvSpPr/>
          <p:nvPr/>
        </p:nvSpPr>
        <p:spPr>
          <a:xfrm>
            <a:off x="4662975" y="3444338"/>
            <a:ext cx="201567" cy="746137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2215634" y="2071205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88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3" grpId="0" animBg="1"/>
      <p:bldP spid="4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56447" y="499882"/>
            <a:ext cx="8395753" cy="5744507"/>
            <a:chOff x="1898123" y="432456"/>
            <a:chExt cx="8395753" cy="574450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98123" y="432456"/>
              <a:ext cx="8395753" cy="5744507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057595" y="5493123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Molossinus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654965" y="5472952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Musc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252335" y="5472952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Dom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553022" y="457643"/>
              <a:ext cx="5311589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Female MLH1 Means</a:t>
              </a:r>
              <a:endParaRPr lang="en-US" sz="28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433170" y="1090971"/>
            <a:ext cx="4034455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glm</a:t>
            </a:r>
            <a:r>
              <a:rPr lang="en-US" dirty="0" smtClean="0"/>
              <a:t>( </a:t>
            </a:r>
            <a:r>
              <a:rPr lang="en-US" dirty="0" err="1" smtClean="0"/>
              <a:t>mean_co</a:t>
            </a:r>
            <a:r>
              <a:rPr lang="en-US" dirty="0" smtClean="0"/>
              <a:t> </a:t>
            </a:r>
            <a:r>
              <a:rPr lang="en-US" dirty="0"/>
              <a:t>~ </a:t>
            </a:r>
            <a:r>
              <a:rPr lang="en-US" dirty="0" err="1"/>
              <a:t>subsp</a:t>
            </a:r>
            <a:r>
              <a:rPr lang="en-US" dirty="0"/>
              <a:t> * sex </a:t>
            </a:r>
            <a:r>
              <a:rPr lang="en-US" dirty="0" smtClean="0"/>
              <a:t>* strain) )</a:t>
            </a:r>
          </a:p>
          <a:p>
            <a:r>
              <a:rPr lang="en-US" dirty="0" err="1"/>
              <a:t>glm</a:t>
            </a:r>
            <a:r>
              <a:rPr lang="en-US" dirty="0"/>
              <a:t>( </a:t>
            </a:r>
            <a:r>
              <a:rPr lang="en-US" dirty="0" err="1"/>
              <a:t>mean_co</a:t>
            </a:r>
            <a:r>
              <a:rPr lang="en-US" dirty="0"/>
              <a:t> ~ sex * strain )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8375720" y="1823397"/>
            <a:ext cx="3685954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G and MSM are most significant </a:t>
            </a:r>
            <a:r>
              <a:rPr lang="en-US" dirty="0"/>
              <a:t>strain </a:t>
            </a:r>
            <a:r>
              <a:rPr lang="en-US" dirty="0" smtClean="0"/>
              <a:t>effects;</a:t>
            </a:r>
          </a:p>
          <a:p>
            <a:r>
              <a:rPr lang="en-US" dirty="0" smtClean="0"/>
              <a:t>	G is 10</a:t>
            </a:r>
            <a:r>
              <a:rPr lang="en-US" dirty="0"/>
              <a:t>% </a:t>
            </a:r>
            <a:r>
              <a:rPr lang="en-US" dirty="0" smtClean="0"/>
              <a:t>higher </a:t>
            </a:r>
          </a:p>
          <a:p>
            <a:r>
              <a:rPr lang="en-US" dirty="0" smtClean="0"/>
              <a:t>	MSM </a:t>
            </a:r>
            <a:r>
              <a:rPr lang="en-US" dirty="0"/>
              <a:t>is 8% high</a:t>
            </a:r>
          </a:p>
          <a:p>
            <a:r>
              <a:rPr lang="en-US" dirty="0" smtClean="0"/>
              <a:t>	(</a:t>
            </a:r>
            <a:r>
              <a:rPr lang="en-US" dirty="0"/>
              <a:t>LEW is 3% higher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5" name="Down Arrow 14"/>
          <p:cNvSpPr/>
          <p:nvPr/>
        </p:nvSpPr>
        <p:spPr>
          <a:xfrm rot="10800000">
            <a:off x="1074140" y="3316677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 rot="10800000">
            <a:off x="6888881" y="3316677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9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389965" y="417311"/>
            <a:ext cx="8767806" cy="5916253"/>
            <a:chOff x="1331259" y="524888"/>
            <a:chExt cx="8767806" cy="591625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1259" y="524888"/>
              <a:ext cx="8646764" cy="5916253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277666" y="5809128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Molossinus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049848" y="5809128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Musc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561618" y="5809128"/>
              <a:ext cx="15374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Dom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71161" y="757456"/>
              <a:ext cx="5311589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smtClean="0"/>
                <a:t>Male MLH1 Means</a:t>
              </a:r>
              <a:endParaRPr lang="en-US" sz="2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439415" y="649879"/>
            <a:ext cx="4378596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glm</a:t>
            </a:r>
            <a:r>
              <a:rPr lang="en-US" dirty="0" smtClean="0"/>
              <a:t>( </a:t>
            </a:r>
            <a:r>
              <a:rPr lang="en-US" dirty="0" err="1" smtClean="0"/>
              <a:t>mean_co</a:t>
            </a:r>
            <a:r>
              <a:rPr lang="en-US" dirty="0" smtClean="0"/>
              <a:t> </a:t>
            </a:r>
            <a:r>
              <a:rPr lang="en-US" dirty="0"/>
              <a:t>~ </a:t>
            </a:r>
            <a:r>
              <a:rPr lang="en-US" dirty="0" err="1"/>
              <a:t>subsp</a:t>
            </a:r>
            <a:r>
              <a:rPr lang="en-US" dirty="0"/>
              <a:t> * sex </a:t>
            </a:r>
            <a:r>
              <a:rPr lang="en-US" dirty="0" smtClean="0"/>
              <a:t>* strain )</a:t>
            </a:r>
          </a:p>
          <a:p>
            <a:r>
              <a:rPr lang="en-US" dirty="0" err="1"/>
              <a:t>glm</a:t>
            </a:r>
            <a:r>
              <a:rPr lang="en-US" dirty="0"/>
              <a:t>( </a:t>
            </a:r>
            <a:r>
              <a:rPr lang="en-US" dirty="0" err="1"/>
              <a:t>mean_co</a:t>
            </a:r>
            <a:r>
              <a:rPr lang="en-US" dirty="0"/>
              <a:t> ~ </a:t>
            </a:r>
            <a:r>
              <a:rPr lang="en-US" dirty="0" smtClean="0"/>
              <a:t>sex </a:t>
            </a:r>
            <a:r>
              <a:rPr lang="en-US" dirty="0"/>
              <a:t>* </a:t>
            </a:r>
            <a:r>
              <a:rPr lang="en-US" dirty="0" smtClean="0"/>
              <a:t>strain )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53034" y="1573209"/>
            <a:ext cx="3685954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PWD, MSM and SKIVE </a:t>
            </a:r>
            <a:r>
              <a:rPr lang="en-US" dirty="0" smtClean="0"/>
              <a:t>significant </a:t>
            </a:r>
            <a:r>
              <a:rPr lang="en-US" dirty="0"/>
              <a:t>strain </a:t>
            </a:r>
            <a:r>
              <a:rPr lang="en-US" dirty="0" smtClean="0"/>
              <a:t>effects</a:t>
            </a:r>
            <a:endParaRPr lang="en-US" dirty="0"/>
          </a:p>
          <a:p>
            <a:r>
              <a:rPr lang="en-US" dirty="0" smtClean="0"/>
              <a:t>20%, 30%, and 11% higher than other means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819670" y="2825922"/>
            <a:ext cx="3067483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PWD, MSM and </a:t>
            </a:r>
            <a:r>
              <a:rPr lang="en-US" dirty="0" smtClean="0"/>
              <a:t>SKIVE labeled as ‘</a:t>
            </a:r>
            <a:r>
              <a:rPr lang="en-US" dirty="0" smtClean="0">
                <a:sym typeface="Wingdings" panose="05000000000000000000" pitchFamily="2" charset="2"/>
              </a:rPr>
              <a:t>High Rec’</a:t>
            </a:r>
            <a:endParaRPr lang="en-US" dirty="0"/>
          </a:p>
        </p:txBody>
      </p:sp>
      <p:sp>
        <p:nvSpPr>
          <p:cNvPr id="13" name="Down Arrow 12"/>
          <p:cNvSpPr/>
          <p:nvPr/>
        </p:nvSpPr>
        <p:spPr>
          <a:xfrm>
            <a:off x="1147626" y="1405667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own Arrow 13"/>
          <p:cNvSpPr/>
          <p:nvPr/>
        </p:nvSpPr>
        <p:spPr>
          <a:xfrm>
            <a:off x="2600875" y="1964176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321686" y="2825922"/>
            <a:ext cx="341779" cy="41839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56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31382"/>
            <a:ext cx="10515600" cy="1325563"/>
          </a:xfrm>
        </p:spPr>
        <p:txBody>
          <a:bodyPr/>
          <a:lstStyle/>
          <a:p>
            <a:r>
              <a:rPr lang="en-US" dirty="0" smtClean="0"/>
              <a:t>Double Strand Break Counts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2786" y="4165412"/>
            <a:ext cx="4710951" cy="2248613"/>
          </a:xfrm>
        </p:spPr>
        <p:txBody>
          <a:bodyPr>
            <a:normAutofit/>
          </a:bodyPr>
          <a:lstStyle/>
          <a:p>
            <a:r>
              <a:rPr lang="en-US" dirty="0" smtClean="0"/>
              <a:t>Expected time point </a:t>
            </a:r>
            <a:r>
              <a:rPr lang="en-US" dirty="0" smtClean="0"/>
              <a:t>differences</a:t>
            </a:r>
            <a:endParaRPr lang="en-US" dirty="0" smtClean="0"/>
          </a:p>
          <a:p>
            <a:r>
              <a:rPr lang="en-US" dirty="0" smtClean="0"/>
              <a:t>High strains are </a:t>
            </a:r>
            <a:r>
              <a:rPr lang="en-US" dirty="0" smtClean="0"/>
              <a:t>significantly higher at </a:t>
            </a:r>
            <a:r>
              <a:rPr lang="en-US" dirty="0" err="1" smtClean="0"/>
              <a:t>Lep</a:t>
            </a:r>
            <a:r>
              <a:rPr lang="en-US" dirty="0" err="1" smtClean="0"/>
              <a:t>totene</a:t>
            </a:r>
            <a:r>
              <a:rPr lang="en-US" dirty="0" smtClean="0"/>
              <a:t> </a:t>
            </a:r>
            <a:r>
              <a:rPr lang="en-US" dirty="0" smtClean="0"/>
              <a:t>(earlier </a:t>
            </a:r>
            <a:r>
              <a:rPr lang="en-US" dirty="0" smtClean="0"/>
              <a:t>stage)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73" y="1846952"/>
            <a:ext cx="6777946" cy="4378814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087954"/>
              </p:ext>
            </p:extLst>
          </p:nvPr>
        </p:nvGraphicFramePr>
        <p:xfrm>
          <a:off x="7344335" y="365125"/>
          <a:ext cx="4238065" cy="37102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09065"/>
                <a:gridCol w="685800"/>
                <a:gridCol w="838200"/>
                <a:gridCol w="1257300"/>
                <a:gridCol w="647700"/>
              </a:tblGrid>
              <a:tr h="4134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cells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mean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3096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WS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177.7619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805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19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158.1579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968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*PWD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180.2222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66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*MSM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231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9566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KAZ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159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805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 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 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805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WSB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20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144.25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Z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805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131.7778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Z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34009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*PWD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140.7778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Z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667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*MSM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164.4118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Z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  <a:tr h="28057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effectLst/>
                        </a:rPr>
                        <a:t>KAZ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11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167.3636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Z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082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45459"/>
            <a:ext cx="9818818" cy="5968294"/>
          </a:xfrm>
          <a:prstGeom prst="rect">
            <a:avLst/>
          </a:prstGeom>
        </p:spPr>
      </p:pic>
      <p:sp>
        <p:nvSpPr>
          <p:cNvPr id="3" name="Isosceles Triangle 2"/>
          <p:cNvSpPr/>
          <p:nvPr/>
        </p:nvSpPr>
        <p:spPr>
          <a:xfrm rot="10800000">
            <a:off x="7460903" y="1778727"/>
            <a:ext cx="274320" cy="240957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10800000">
            <a:off x="2297384" y="1749981"/>
            <a:ext cx="274320" cy="240957"/>
          </a:xfrm>
          <a:prstGeom prst="triangl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10800000">
            <a:off x="4265669" y="4644988"/>
            <a:ext cx="274320" cy="240957"/>
          </a:xfrm>
          <a:prstGeom prst="triangl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Isosceles Triangle 6"/>
          <p:cNvSpPr/>
          <p:nvPr/>
        </p:nvSpPr>
        <p:spPr>
          <a:xfrm rot="10800000">
            <a:off x="4790028" y="4524509"/>
            <a:ext cx="274320" cy="240957"/>
          </a:xfrm>
          <a:prstGeom prst="triangl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10800000">
            <a:off x="7062004" y="4531997"/>
            <a:ext cx="274320" cy="240957"/>
          </a:xfrm>
          <a:prstGeom prst="triangl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1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(summary of cell wide </a:t>
            </a:r>
            <a:r>
              <a:rPr lang="en-US" dirty="0" err="1" smtClean="0"/>
              <a:t>meterics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Rapid sex specific evolution of </a:t>
            </a:r>
            <a:r>
              <a:rPr lang="en-US" dirty="0" err="1" smtClean="0"/>
              <a:t>gwRR</a:t>
            </a:r>
            <a:r>
              <a:rPr lang="en-US" dirty="0" smtClean="0"/>
              <a:t>  (</a:t>
            </a:r>
            <a:r>
              <a:rPr lang="en-US" dirty="0" err="1" smtClean="0"/>
              <a:t>esp</a:t>
            </a:r>
            <a:r>
              <a:rPr lang="en-US" dirty="0" smtClean="0"/>
              <a:t> male, </a:t>
            </a:r>
            <a:r>
              <a:rPr lang="en-US" dirty="0" err="1" smtClean="0"/>
              <a:t>Musc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 err="1" smtClean="0"/>
              <a:t>Mol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(Marker for DSB – may start with upstream)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14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CBB934D-0339-413C-9BB6-EB8A99A91A49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5647</TotalTime>
  <Words>2852</Words>
  <Application>Microsoft Office PowerPoint</Application>
  <PresentationFormat>Widescreen</PresentationFormat>
  <Paragraphs>545</Paragraphs>
  <Slides>37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Times New Roman</vt:lpstr>
      <vt:lpstr>Wingdings</vt:lpstr>
      <vt:lpstr>Office Theme</vt:lpstr>
      <vt:lpstr>New results/MS outline</vt:lpstr>
      <vt:lpstr>Evolution of Recombination Rates</vt:lpstr>
      <vt:lpstr>Genome wide RR in house mouse</vt:lpstr>
      <vt:lpstr>PowerPoint Presentation</vt:lpstr>
      <vt:lpstr>PowerPoint Presentation</vt:lpstr>
      <vt:lpstr>PowerPoint Presentation</vt:lpstr>
      <vt:lpstr>Double Strand Break Counts</vt:lpstr>
      <vt:lpstr>PowerPoint Presentation</vt:lpstr>
      <vt:lpstr>PowerPoint Presentation</vt:lpstr>
      <vt:lpstr>Single Bivalent Dataset</vt:lpstr>
      <vt:lpstr>Single Bivalent Sex Specific Patterns</vt:lpstr>
      <vt:lpstr>Bivalent Data Sex Specific Results</vt:lpstr>
      <vt:lpstr>Q1 results</vt:lpstr>
      <vt:lpstr>PowerPoint Presentation</vt:lpstr>
      <vt:lpstr>PowerPoint Presentation</vt:lpstr>
      <vt:lpstr>Single Bivalent  High and Low rec groups (Male )</vt:lpstr>
      <vt:lpstr>Caveats / Complications</vt:lpstr>
      <vt:lpstr>PowerPoint Presentation</vt:lpstr>
      <vt:lpstr>Caveats / Complications part II</vt:lpstr>
      <vt:lpstr>Normalized 1CO  all Bivs</vt:lpstr>
      <vt:lpstr>Normalized 1CO  LongBiv’s</vt:lpstr>
      <vt:lpstr>Mouse av. Long.Biv</vt:lpstr>
      <vt:lpstr>Summary</vt:lpstr>
      <vt:lpstr>Overall summary</vt:lpstr>
      <vt:lpstr>PowerPoint Presentation</vt:lpstr>
      <vt:lpstr>PowerPoint Presentation</vt:lpstr>
      <vt:lpstr>Glm M2, and main points</vt:lpstr>
      <vt:lpstr>DMC1 Results</vt:lpstr>
      <vt:lpstr>Chromosome proportions</vt:lpstr>
      <vt:lpstr>Normalized 1CO Foci Position Long Biv</vt:lpstr>
      <vt:lpstr>PowerPoint Presentation</vt:lpstr>
      <vt:lpstr>DeBoer et al 2006</vt:lpstr>
      <vt:lpstr>PowerPoint Presentation</vt:lpstr>
      <vt:lpstr>Summarize sex specific bivalent patterns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PETERSON, APRIL L</dc:creator>
  <cp:lastModifiedBy>April Peterson</cp:lastModifiedBy>
  <cp:revision>157</cp:revision>
  <dcterms:created xsi:type="dcterms:W3CDTF">2020-01-30T17:03:35Z</dcterms:created>
  <dcterms:modified xsi:type="dcterms:W3CDTF">2020-02-12T05:18:25Z</dcterms:modified>
</cp:coreProperties>
</file>

<file path=docProps/thumbnail.jpeg>
</file>